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4"/>
  </p:sldMasterIdLst>
  <p:notesMasterIdLst>
    <p:notesMasterId r:id="rId14"/>
  </p:notesMasterIdLst>
  <p:sldIdLst>
    <p:sldId id="295" r:id="rId5"/>
    <p:sldId id="273" r:id="rId6"/>
    <p:sldId id="272" r:id="rId7"/>
    <p:sldId id="269" r:id="rId8"/>
    <p:sldId id="259" r:id="rId9"/>
    <p:sldId id="297" r:id="rId10"/>
    <p:sldId id="282" r:id="rId11"/>
    <p:sldId id="299" r:id="rId12"/>
    <p:sldId id="274" r:id="rId13"/>
  </p:sldIdLst>
  <p:sldSz cx="9144000" cy="5143500" type="screen16x9"/>
  <p:notesSz cx="6858000" cy="9144000"/>
  <p:embeddedFontLst>
    <p:embeddedFont>
      <p:font typeface="Inter" panose="020B0604020202020204" charset="0"/>
      <p:regular r:id="rId15"/>
      <p:bold r:id="rId16"/>
      <p:italic r:id="rId17"/>
      <p:boldItalic r:id="rId18"/>
    </p:embeddedFont>
    <p:embeddedFont>
      <p:font typeface="Inter Medium" panose="020B0604020202020204" charset="0"/>
      <p:regular r:id="rId19"/>
      <p:bold r:id="rId20"/>
      <p:italic r:id="rId21"/>
      <p:boldItalic r:id="rId22"/>
    </p:embeddedFont>
    <p:embeddedFont>
      <p:font typeface="Segoe UI" panose="020B0502040204020203" pitchFamily="34" charset="0"/>
      <p:regular r:id="rId23"/>
      <p:bold r:id="rId24"/>
      <p:italic r:id="rId25"/>
      <p:boldItalic r:id="rId26"/>
    </p:embeddedFont>
    <p:embeddedFont>
      <p:font typeface="Source Sans Pro" panose="020B0503030403020204" pitchFamily="34" charset="0"/>
      <p:regular r:id="rId27"/>
      <p:bold r:id="rId28"/>
      <p:italic r:id="rId29"/>
      <p:boldItalic r:id="rId30"/>
    </p:embeddedFont>
    <p:embeddedFont>
      <p:font typeface="Work Sans" pitchFamily="2" charset="0"/>
      <p:regular r:id="rId31"/>
      <p:bold r:id="rId32"/>
      <p:italic r:id="rId33"/>
      <p:boldItalic r:id="rId34"/>
    </p:embeddedFont>
    <p:embeddedFont>
      <p:font typeface="Work Sans Medium" pitchFamily="2" charset="0"/>
      <p:regular r:id="rId35"/>
      <p: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92">
          <p15:clr>
            <a:srgbClr val="9AA0A6"/>
          </p15:clr>
        </p15:guide>
        <p15:guide id="2" orient="horz" pos="2930">
          <p15:clr>
            <a:srgbClr val="9AA0A6"/>
          </p15:clr>
        </p15:guide>
        <p15:guide id="3" pos="85">
          <p15:clr>
            <a:srgbClr val="9AA0A6"/>
          </p15:clr>
        </p15:guide>
        <p15:guide id="4" pos="5696">
          <p15:clr>
            <a:srgbClr val="9AA0A6"/>
          </p15:clr>
        </p15:guide>
        <p15:guide id="5" orient="horz" pos="96">
          <p15:clr>
            <a:srgbClr val="9AA0A6"/>
          </p15:clr>
        </p15:guide>
        <p15:guide id="6" pos="1108">
          <p15:clr>
            <a:srgbClr val="747775"/>
          </p15:clr>
        </p15:guide>
        <p15:guide id="7" orient="horz" pos="1274">
          <p15:clr>
            <a:srgbClr val="747775"/>
          </p15:clr>
        </p15:guide>
        <p15:guide id="8" orient="horz" pos="1474">
          <p15:clr>
            <a:srgbClr val="747775"/>
          </p15:clr>
        </p15:guide>
        <p15:guide id="9" pos="1705">
          <p15:clr>
            <a:srgbClr val="747775"/>
          </p15:clr>
        </p15:guide>
        <p15:guide id="10" orient="horz" pos="510">
          <p15:clr>
            <a:srgbClr val="747775"/>
          </p15:clr>
        </p15:guide>
        <p15:guide id="11" orient="horz" pos="3143">
          <p15:clr>
            <a:srgbClr val="747775"/>
          </p15:clr>
        </p15:guide>
        <p15:guide id="12" pos="2253">
          <p15:clr>
            <a:srgbClr val="747775"/>
          </p15:clr>
        </p15:guide>
        <p15:guide id="13" orient="horz" pos="2961">
          <p15:clr>
            <a:srgbClr val="747775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253BEF-75DD-ADE2-9798-713EF3BEC4AC}" name="GEORGESCU, IULIANA" initials="GI" userId="S::z574498@bcn.cat::a1973161-2aaf-4ea4-94ca-bd00f008c3e3" providerId="AD"/>
  <p188:author id="{74DB74F1-C041-DF8E-5383-12353FC821E1}" name="Cendón Sierra, Lluisa" initials="CL" userId="S::m820047@bcn.cat::915c8fe1-7abb-46a4-98dc-7e69cc4b2b4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3533"/>
    <a:srgbClr val="EEEEEE"/>
    <a:srgbClr val="DE032B"/>
    <a:srgbClr val="EB9B9C"/>
    <a:srgbClr val="EC9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2D5BCD-99D1-3325-375D-D451454BA58C}" v="13" dt="2026-09-21T06:58:01.143"/>
  </p1510:revLst>
</p1510:revInfo>
</file>

<file path=ppt/tableStyles.xml><?xml version="1.0" encoding="utf-8"?>
<a:tblStyleLst xmlns:a="http://schemas.openxmlformats.org/drawingml/2006/main" def="{FB38BD4F-65CB-4FB1-AA81-25D8056D1BF8}">
  <a:tblStyle styleId="{FB38BD4F-65CB-4FB1-AA81-25D8056D1B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988" y="52"/>
      </p:cViewPr>
      <p:guideLst>
        <p:guide orient="horz" pos="892"/>
        <p:guide orient="horz" pos="2930"/>
        <p:guide pos="85"/>
        <p:guide pos="5696"/>
        <p:guide orient="horz" pos="96"/>
        <p:guide pos="1108"/>
        <p:guide orient="horz" pos="1274"/>
        <p:guide orient="horz" pos="1474"/>
        <p:guide pos="1705"/>
        <p:guide orient="horz" pos="510"/>
        <p:guide orient="horz" pos="3143"/>
        <p:guide pos="2253"/>
        <p:guide orient="horz" pos="29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theme" Target="theme/theme1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255133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5900af715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5900af7150_0_4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2fd25d24c4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2fd25d24c4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81121b00af_4_6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81121b00af_4_6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81121b00af_3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81121b00af_3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81121b00af_4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81121b00af_4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>
          <a:extLst>
            <a:ext uri="{FF2B5EF4-FFF2-40B4-BE49-F238E27FC236}">
              <a16:creationId xmlns:a16="http://schemas.microsoft.com/office/drawing/2014/main" id="{ECA1A19E-5B77-24C9-5031-24DE444AB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2fd25d24c4_1_13:notes">
            <a:extLst>
              <a:ext uri="{FF2B5EF4-FFF2-40B4-BE49-F238E27FC236}">
                <a16:creationId xmlns:a16="http://schemas.microsoft.com/office/drawing/2014/main" id="{2630A13C-5E3B-2CD2-8444-8E26B023AE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2fd25d24c4_1_13:notes">
            <a:extLst>
              <a:ext uri="{FF2B5EF4-FFF2-40B4-BE49-F238E27FC236}">
                <a16:creationId xmlns:a16="http://schemas.microsoft.com/office/drawing/2014/main" id="{E8D7EDAA-CA3C-7687-17C9-A71B637A63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0783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81121b00af_4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81121b00af_4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ca-ES"/>
              <a:t>Feu clic aquí per editar l'estil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ca-ES"/>
              <a:t>Feu clic aquí per editar l'estil de subtítols del patró</a:t>
            </a: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ca-ES"/>
              <a:t>Feu clic aquí per editar l'estil</a:t>
            </a: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ca-ES"/>
              <a:t>Feu clic aquí per editar l'estil</a:t>
            </a: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ca-ES"/>
              <a:t>Feu clic aquí per editar l'estil</a:t>
            </a: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ca-ES"/>
              <a:t>Feu clic aquí per editar l'estil</a:t>
            </a:r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ca-ES"/>
              <a:t>Feu clic aquí per editar l'estil</a:t>
            </a:r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rPr lang="ca-ES"/>
              <a:t>Feu clic aquí per editar l'estil</a:t>
            </a: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ca-ES"/>
              <a:t>Feu clic aquí per editar l'estil de subtítols del patró</a:t>
            </a: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En blanc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ior Portada">
  <p:cSld name="TITLE_AND_BODY_2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cía 1">
  <p:cSld name="BLANK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/>
          <p:nvPr/>
        </p:nvSpPr>
        <p:spPr>
          <a:xfrm>
            <a:off x="1478594" y="658256"/>
            <a:ext cx="576000" cy="164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>
                <a:latin typeface="Work Sans"/>
                <a:ea typeface="Work Sans"/>
                <a:cs typeface="Work Sans"/>
                <a:sym typeface="Work Sans"/>
              </a:rPr>
              <a:t>Gener</a:t>
            </a:r>
            <a:endParaRPr sz="600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4" name="Google Shape;54;p14"/>
          <p:cNvSpPr/>
          <p:nvPr/>
        </p:nvSpPr>
        <p:spPr>
          <a:xfrm>
            <a:off x="2108086" y="658256"/>
            <a:ext cx="576000" cy="164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>
                <a:latin typeface="Work Sans"/>
                <a:ea typeface="Work Sans"/>
                <a:cs typeface="Work Sans"/>
                <a:sym typeface="Work Sans"/>
              </a:rPr>
              <a:t>Febrer</a:t>
            </a:r>
            <a:endParaRPr sz="600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5" name="Google Shape;55;p14"/>
          <p:cNvSpPr/>
          <p:nvPr/>
        </p:nvSpPr>
        <p:spPr>
          <a:xfrm>
            <a:off x="2737585" y="658256"/>
            <a:ext cx="576000" cy="164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>
                <a:latin typeface="Work Sans"/>
                <a:ea typeface="Work Sans"/>
                <a:cs typeface="Work Sans"/>
                <a:sym typeface="Work Sans"/>
              </a:rPr>
              <a:t>Març</a:t>
            </a:r>
            <a:endParaRPr sz="600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6" name="Google Shape;56;p14"/>
          <p:cNvSpPr/>
          <p:nvPr/>
        </p:nvSpPr>
        <p:spPr>
          <a:xfrm>
            <a:off x="3367092" y="658256"/>
            <a:ext cx="576000" cy="164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>
                <a:latin typeface="Work Sans"/>
                <a:ea typeface="Work Sans"/>
                <a:cs typeface="Work Sans"/>
                <a:sym typeface="Work Sans"/>
              </a:rPr>
              <a:t>Abril</a:t>
            </a:r>
            <a:endParaRPr sz="600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7" name="Google Shape;57;p14"/>
          <p:cNvSpPr/>
          <p:nvPr/>
        </p:nvSpPr>
        <p:spPr>
          <a:xfrm>
            <a:off x="3996584" y="658256"/>
            <a:ext cx="576000" cy="164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>
                <a:latin typeface="Work Sans"/>
                <a:ea typeface="Work Sans"/>
                <a:cs typeface="Work Sans"/>
                <a:sym typeface="Work Sans"/>
              </a:rPr>
              <a:t>Maig</a:t>
            </a:r>
            <a:endParaRPr sz="600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8" name="Google Shape;58;p14"/>
          <p:cNvSpPr/>
          <p:nvPr/>
        </p:nvSpPr>
        <p:spPr>
          <a:xfrm>
            <a:off x="4626083" y="658256"/>
            <a:ext cx="576000" cy="164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>
                <a:latin typeface="Work Sans"/>
                <a:ea typeface="Work Sans"/>
                <a:cs typeface="Work Sans"/>
                <a:sym typeface="Work Sans"/>
              </a:rPr>
              <a:t>Juny</a:t>
            </a:r>
            <a:endParaRPr sz="600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9" name="Google Shape;59;p14"/>
          <p:cNvSpPr/>
          <p:nvPr/>
        </p:nvSpPr>
        <p:spPr>
          <a:xfrm>
            <a:off x="5255589" y="658256"/>
            <a:ext cx="576000" cy="164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>
                <a:latin typeface="Work Sans"/>
                <a:ea typeface="Work Sans"/>
                <a:cs typeface="Work Sans"/>
                <a:sym typeface="Work Sans"/>
              </a:rPr>
              <a:t>Juliol</a:t>
            </a:r>
            <a:endParaRPr sz="600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5885082" y="658256"/>
            <a:ext cx="576000" cy="164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>
                <a:latin typeface="Work Sans"/>
                <a:ea typeface="Work Sans"/>
                <a:cs typeface="Work Sans"/>
                <a:sym typeface="Work Sans"/>
              </a:rPr>
              <a:t>Agost</a:t>
            </a:r>
            <a:endParaRPr sz="600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6514581" y="658256"/>
            <a:ext cx="576000" cy="164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>
                <a:latin typeface="Work Sans"/>
                <a:ea typeface="Work Sans"/>
                <a:cs typeface="Work Sans"/>
                <a:sym typeface="Work Sans"/>
              </a:rPr>
              <a:t>Setembre</a:t>
            </a:r>
            <a:endParaRPr sz="600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7144087" y="658256"/>
            <a:ext cx="576000" cy="164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>
                <a:latin typeface="Work Sans"/>
                <a:ea typeface="Work Sans"/>
                <a:cs typeface="Work Sans"/>
                <a:sym typeface="Work Sans"/>
              </a:rPr>
              <a:t>Octubre</a:t>
            </a:r>
            <a:endParaRPr sz="600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7773580" y="658256"/>
            <a:ext cx="576000" cy="164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>
                <a:latin typeface="Work Sans"/>
                <a:ea typeface="Work Sans"/>
                <a:cs typeface="Work Sans"/>
                <a:sym typeface="Work Sans"/>
              </a:rPr>
              <a:t>Novembre</a:t>
            </a:r>
            <a:endParaRPr sz="600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8403079" y="658256"/>
            <a:ext cx="576000" cy="1644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36000" tIns="91425" rIns="36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600">
                <a:latin typeface="Work Sans"/>
                <a:ea typeface="Work Sans"/>
                <a:cs typeface="Work Sans"/>
                <a:sym typeface="Work Sans"/>
              </a:rPr>
              <a:t>Desembre</a:t>
            </a:r>
            <a:endParaRPr sz="600">
              <a:latin typeface="Work Sans"/>
              <a:ea typeface="Work Sans"/>
              <a:cs typeface="Work Sans"/>
              <a:sym typeface="Work Sans"/>
            </a:endParaRPr>
          </a:p>
        </p:txBody>
      </p:sp>
      <p:cxnSp>
        <p:nvCxnSpPr>
          <p:cNvPr id="65" name="Google Shape;65;p14"/>
          <p:cNvCxnSpPr/>
          <p:nvPr/>
        </p:nvCxnSpPr>
        <p:spPr>
          <a:xfrm>
            <a:off x="1458150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66" name="Google Shape;66;p14"/>
          <p:cNvCxnSpPr/>
          <p:nvPr/>
        </p:nvCxnSpPr>
        <p:spPr>
          <a:xfrm>
            <a:off x="2079851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67" name="Google Shape;67;p14"/>
          <p:cNvCxnSpPr/>
          <p:nvPr/>
        </p:nvCxnSpPr>
        <p:spPr>
          <a:xfrm>
            <a:off x="2714741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68" name="Google Shape;68;p14"/>
          <p:cNvCxnSpPr/>
          <p:nvPr/>
        </p:nvCxnSpPr>
        <p:spPr>
          <a:xfrm>
            <a:off x="3336442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69" name="Google Shape;69;p14"/>
          <p:cNvCxnSpPr/>
          <p:nvPr/>
        </p:nvCxnSpPr>
        <p:spPr>
          <a:xfrm>
            <a:off x="3971356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0" name="Google Shape;70;p14"/>
          <p:cNvCxnSpPr/>
          <p:nvPr/>
        </p:nvCxnSpPr>
        <p:spPr>
          <a:xfrm>
            <a:off x="4593058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1" name="Google Shape;71;p14"/>
          <p:cNvCxnSpPr/>
          <p:nvPr/>
        </p:nvCxnSpPr>
        <p:spPr>
          <a:xfrm>
            <a:off x="5227947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2" name="Google Shape;72;p14"/>
          <p:cNvCxnSpPr/>
          <p:nvPr/>
        </p:nvCxnSpPr>
        <p:spPr>
          <a:xfrm>
            <a:off x="5855967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3" name="Google Shape;73;p14"/>
          <p:cNvCxnSpPr/>
          <p:nvPr/>
        </p:nvCxnSpPr>
        <p:spPr>
          <a:xfrm>
            <a:off x="6484000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4" name="Google Shape;74;p14"/>
          <p:cNvCxnSpPr/>
          <p:nvPr/>
        </p:nvCxnSpPr>
        <p:spPr>
          <a:xfrm>
            <a:off x="7118914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5" name="Google Shape;75;p14"/>
          <p:cNvCxnSpPr/>
          <p:nvPr/>
        </p:nvCxnSpPr>
        <p:spPr>
          <a:xfrm>
            <a:off x="7740616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6" name="Google Shape;76;p14"/>
          <p:cNvCxnSpPr/>
          <p:nvPr/>
        </p:nvCxnSpPr>
        <p:spPr>
          <a:xfrm>
            <a:off x="8375505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7" name="Google Shape;77;p14"/>
          <p:cNvCxnSpPr/>
          <p:nvPr/>
        </p:nvCxnSpPr>
        <p:spPr>
          <a:xfrm>
            <a:off x="9003525" y="822650"/>
            <a:ext cx="0" cy="412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78" name="Google Shape;78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333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: One Column">
  <p:cSld name="2_Content: One Colum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274320" y="308610"/>
            <a:ext cx="7152900" cy="4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i="0">
                <a:solidFill>
                  <a:schemeClr val="dk1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200"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2"/>
          </p:nvPr>
        </p:nvSpPr>
        <p:spPr>
          <a:xfrm>
            <a:off x="358960" y="1023473"/>
            <a:ext cx="7152900" cy="27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rmAutofit/>
          </a:bodyPr>
          <a:lstStyle>
            <a:lvl1pPr marL="457200" lvl="0" indent="-29845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353E42"/>
              </a:buClr>
              <a:buSzPts val="1100"/>
              <a:buChar char="•"/>
              <a:defRPr i="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48" name="Google Shape;48;p6" descr="A colorful background with a blurry imag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740" b="-17"/>
          <a:stretch/>
        </p:blipFill>
        <p:spPr>
          <a:xfrm>
            <a:off x="0" y="4427179"/>
            <a:ext cx="9144000" cy="720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6" descr="A black and whit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6133" y="4591690"/>
            <a:ext cx="1694631" cy="391069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8348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5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11" Type="http://schemas.openxmlformats.org/officeDocument/2006/relationships/image" Target="../media/image10.svg"/><Relationship Id="rId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/>
        </p:nvSpPr>
        <p:spPr>
          <a:xfrm>
            <a:off x="195222" y="571093"/>
            <a:ext cx="3126471" cy="22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345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Bloomberg Mayors </a:t>
            </a:r>
            <a:r>
              <a:rPr lang="es" sz="3450" b="1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Challenge</a:t>
            </a:r>
            <a:r>
              <a:rPr lang="es" sz="3450" b="1">
                <a:solidFill>
                  <a:srgbClr val="86868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3450" err="1">
                <a:solidFill>
                  <a:srgbClr val="E83533"/>
                </a:solidFill>
                <a:latin typeface="Inter Medium"/>
                <a:ea typeface="Inter Medium"/>
                <a:cs typeface="Inter Medium"/>
                <a:sym typeface="Inter Medium"/>
              </a:rPr>
              <a:t>Rehabilitació</a:t>
            </a:r>
            <a:r>
              <a:rPr lang="es" sz="3450">
                <a:solidFill>
                  <a:srgbClr val="E83533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s" sz="3450" err="1">
                <a:solidFill>
                  <a:srgbClr val="E83533"/>
                </a:solidFill>
                <a:latin typeface="Inter Medium"/>
                <a:ea typeface="Inter Medium"/>
                <a:cs typeface="Inter Medium"/>
                <a:sym typeface="Inter Medium"/>
              </a:rPr>
              <a:t>com</a:t>
            </a:r>
            <a:r>
              <a:rPr lang="es" sz="3450">
                <a:solidFill>
                  <a:srgbClr val="E83533"/>
                </a:solidFill>
                <a:latin typeface="Inter Medium"/>
                <a:ea typeface="Inter Medium"/>
                <a:cs typeface="Inter Medium"/>
                <a:sym typeface="Inter Medium"/>
              </a:rPr>
              <a:t> a </a:t>
            </a:r>
            <a:r>
              <a:rPr lang="es" sz="3450" err="1">
                <a:solidFill>
                  <a:srgbClr val="E83533"/>
                </a:solidFill>
                <a:latin typeface="Inter Medium"/>
                <a:ea typeface="Inter Medium"/>
                <a:cs typeface="Inter Medium"/>
                <a:sym typeface="Inter Medium"/>
              </a:rPr>
              <a:t>servei</a:t>
            </a:r>
            <a:r>
              <a:rPr lang="es" sz="3450">
                <a:solidFill>
                  <a:srgbClr val="E83533"/>
                </a:solidFill>
                <a:latin typeface="Inter Medium"/>
                <a:ea typeface="Inter Medium"/>
                <a:cs typeface="Inter Medium"/>
                <a:sym typeface="Inter Medium"/>
              </a:rPr>
              <a:t> (RaaS)</a:t>
            </a:r>
            <a:endParaRPr sz="3450">
              <a:solidFill>
                <a:srgbClr val="E83533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>
              <a:lnSpc>
                <a:spcPct val="90000"/>
              </a:lnSpc>
              <a:buSzPts val="1100"/>
            </a:pPr>
            <a:endParaRPr lang="es">
              <a:solidFill>
                <a:schemeClr val="tx1">
                  <a:lumMod val="49000"/>
                  <a:lumOff val="51000"/>
                </a:schemeClr>
              </a:solidFill>
              <a:latin typeface="Inter Medium"/>
              <a:ea typeface="Inter Medium"/>
            </a:endParaRPr>
          </a:p>
          <a:p>
            <a:pPr>
              <a:lnSpc>
                <a:spcPct val="90000"/>
              </a:lnSpc>
              <a:buSzPts val="1100"/>
            </a:pPr>
            <a:endParaRPr lang="es">
              <a:solidFill>
                <a:schemeClr val="tx1">
                  <a:lumMod val="49000"/>
                  <a:lumOff val="51000"/>
                </a:schemeClr>
              </a:solidFill>
              <a:latin typeface="Inter Medium"/>
              <a:ea typeface="Inter Medium"/>
            </a:endParaRPr>
          </a:p>
          <a:p>
            <a:pPr>
              <a:lnSpc>
                <a:spcPct val="90000"/>
              </a:lnSpc>
              <a:buSzPts val="1100"/>
            </a:pPr>
            <a:r>
              <a:rPr lang="es" err="1">
                <a:solidFill>
                  <a:schemeClr val="tx1">
                    <a:lumMod val="49000"/>
                    <a:lumOff val="51000"/>
                  </a:schemeClr>
                </a:solidFill>
                <a:latin typeface="Inter Medium"/>
                <a:ea typeface="Inter Medium"/>
              </a:rPr>
              <a:t>Fundació</a:t>
            </a:r>
            <a:r>
              <a:rPr lang="es">
                <a:solidFill>
                  <a:schemeClr val="tx1">
                    <a:lumMod val="49000"/>
                    <a:lumOff val="51000"/>
                  </a:schemeClr>
                </a:solidFill>
                <a:latin typeface="Inter Medium"/>
                <a:ea typeface="Inter Medium"/>
              </a:rPr>
              <a:t> </a:t>
            </a:r>
            <a:r>
              <a:rPr lang="es">
                <a:solidFill>
                  <a:schemeClr val="tx1">
                    <a:lumMod val="49000"/>
                    <a:lumOff val="51000"/>
                  </a:schemeClr>
                </a:solidFill>
                <a:latin typeface="Inter Medium"/>
                <a:ea typeface="Inter Medium"/>
                <a:cs typeface="Inter Medium"/>
              </a:rPr>
              <a:t>Barcelona innova</a:t>
            </a:r>
            <a:endParaRPr lang="es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>
              <a:lnSpc>
                <a:spcPct val="90000"/>
              </a:lnSpc>
              <a:buSzPts val="1100"/>
            </a:pPr>
            <a:r>
              <a:rPr lang="es">
                <a:solidFill>
                  <a:schemeClr val="tx1">
                    <a:lumMod val="49000"/>
                    <a:lumOff val="51000"/>
                  </a:schemeClr>
                </a:solidFill>
                <a:latin typeface="Inter Medium"/>
                <a:ea typeface="Inter Medium"/>
                <a:cs typeface="Inter Medium"/>
              </a:rPr>
              <a:t>Juliol 2026</a:t>
            </a:r>
          </a:p>
          <a:p>
            <a:pPr>
              <a:lnSpc>
                <a:spcPct val="90000"/>
              </a:lnSpc>
            </a:pPr>
            <a:endParaRPr lang="en-US" sz="3950">
              <a:solidFill>
                <a:srgbClr val="868687"/>
              </a:solidFill>
              <a:latin typeface="Inter Medium"/>
              <a:ea typeface="Inter Medium"/>
              <a:cs typeface="Inter Medium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4D35F645-6089-3A08-AE3A-634D03BA8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4597400"/>
            <a:ext cx="9144000" cy="5461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E0E7DF03-4110-FF84-4B9A-40B3A9886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8005" y="4686300"/>
            <a:ext cx="1828800" cy="368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D57081-F087-B2A9-4946-21CDDF727D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2071" y="4761328"/>
            <a:ext cx="2683329" cy="2200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3234CC-B659-ED56-6145-BBD39644056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900" t="-1425" r="14051" b="-1002"/>
          <a:stretch>
            <a:fillRect/>
          </a:stretch>
        </p:blipFill>
        <p:spPr>
          <a:xfrm>
            <a:off x="3853542" y="-112599"/>
            <a:ext cx="5299245" cy="481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174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/>
          <p:nvPr/>
        </p:nvSpPr>
        <p:spPr>
          <a:xfrm>
            <a:off x="0" y="-10575"/>
            <a:ext cx="9154500" cy="820500"/>
          </a:xfrm>
          <a:prstGeom prst="rect">
            <a:avLst/>
          </a:prstGeom>
          <a:solidFill>
            <a:srgbClr val="E835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65" name="Google Shape;265;p33"/>
          <p:cNvSpPr/>
          <p:nvPr/>
        </p:nvSpPr>
        <p:spPr>
          <a:xfrm>
            <a:off x="666750" y="95293"/>
            <a:ext cx="704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marL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err="1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sym typeface="Inter Medium"/>
              </a:rPr>
              <a:t>Context</a:t>
            </a:r>
            <a:endParaRPr lang="en-US" err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267" name="Google Shape;267;p33"/>
          <p:cNvGraphicFramePr/>
          <p:nvPr>
            <p:extLst>
              <p:ext uri="{D42A27DB-BD31-4B8C-83A1-F6EECF244321}">
                <p14:modId xmlns:p14="http://schemas.microsoft.com/office/powerpoint/2010/main" val="3935914305"/>
              </p:ext>
            </p:extLst>
          </p:nvPr>
        </p:nvGraphicFramePr>
        <p:xfrm>
          <a:off x="1164771" y="1170213"/>
          <a:ext cx="6443979" cy="1574455"/>
        </p:xfrm>
        <a:graphic>
          <a:graphicData uri="http://schemas.openxmlformats.org/drawingml/2006/table">
            <a:tbl>
              <a:tblPr>
                <a:noFill/>
                <a:tableStyleId>{FB38BD4F-65CB-4FB1-AA81-25D8056D1BF8}</a:tableStyleId>
              </a:tblPr>
              <a:tblGrid>
                <a:gridCol w="6443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6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</a:rPr>
                        <a:t>Bloomberg</a:t>
                      </a:r>
                      <a:r>
                        <a:rPr lang="es" sz="16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</a:t>
                      </a:r>
                      <a:r>
                        <a:rPr lang="es" sz="1600" b="1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</a:rPr>
                        <a:t>Mayors</a:t>
                      </a:r>
                      <a:r>
                        <a:rPr lang="es" sz="16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</a:rPr>
                        <a:t> </a:t>
                      </a:r>
                      <a:r>
                        <a:rPr lang="es" sz="1600" b="1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</a:rPr>
                        <a:t>Challenge</a:t>
                      </a:r>
                      <a:r>
                        <a:rPr lang="es" sz="16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</a:rPr>
                        <a:t> 2025-2026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0" i="0" u="none" strike="noStrike" cap="non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Arial"/>
                        </a:rPr>
                        <a:t>Barcelona va ser seleccionada entre 630 </a:t>
                      </a:r>
                      <a:r>
                        <a:rPr lang="es" sz="1200" b="0" i="0" u="none" strike="noStrike" cap="none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Arial"/>
                        </a:rPr>
                        <a:t>ciutats</a:t>
                      </a:r>
                      <a:r>
                        <a:rPr lang="es" sz="1200" b="0" i="0" u="none" strike="noStrike" cap="non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Arial"/>
                        </a:rPr>
                        <a:t> candidates </a:t>
                      </a:r>
                      <a:r>
                        <a:rPr lang="es" sz="1200" b="0" i="0" u="none" strike="noStrike" cap="none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Arial"/>
                        </a:rPr>
                        <a:t>com</a:t>
                      </a:r>
                      <a:r>
                        <a:rPr lang="es" sz="1200" b="0" i="0" u="none" strike="noStrike" cap="non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  <a:sym typeface="Arial"/>
                        </a:rPr>
                        <a:t> una </a:t>
                      </a:r>
                      <a:r>
                        <a:rPr lang="es" sz="1200" b="0" i="0" u="none" strike="noStrike" cap="none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d</a:t>
                      </a:r>
                      <a:r>
                        <a:rPr lang="es" sz="1200" b="0" i="0" u="none" strike="noStrike" cap="none" noProof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e les 24 </a:t>
                      </a:r>
                      <a:r>
                        <a:rPr lang="es" sz="1200" b="0" i="0" u="none" strike="noStrike" cap="none" noProof="0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guanyadores</a:t>
                      </a:r>
                      <a:r>
                        <a:rPr lang="es" sz="1200" b="0" i="0" u="none" strike="noStrike" cap="none" noProof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 del Bloomberg </a:t>
                      </a:r>
                      <a:r>
                        <a:rPr lang="es" sz="1200" b="0" i="0" u="none" strike="noStrike" cap="none" noProof="0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Philanthropies</a:t>
                      </a:r>
                      <a:r>
                        <a:rPr lang="es" sz="1200" b="0" i="0" u="none" strike="noStrike" cap="none" noProof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 </a:t>
                      </a:r>
                      <a:r>
                        <a:rPr lang="es" sz="1200" b="0" i="0" u="none" strike="noStrike" cap="none" noProof="0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Mayors</a:t>
                      </a:r>
                      <a:r>
                        <a:rPr lang="es" sz="1200" b="0" i="0" u="none" strike="noStrike" cap="none" noProof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 </a:t>
                      </a:r>
                      <a:r>
                        <a:rPr lang="es" sz="1200" b="0" i="0" u="none" strike="noStrike" cap="none" noProof="0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Challenge</a:t>
                      </a:r>
                      <a:r>
                        <a:rPr lang="es" sz="1200" b="0" i="0" u="none" strike="noStrike" cap="none" noProof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 2025-2026 </a:t>
                      </a:r>
                      <a:r>
                        <a:rPr lang="es" sz="1200" b="0" i="0" u="none" strike="noStrike" cap="none" noProof="0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</a:rPr>
                        <a:t>gràcies</a:t>
                      </a:r>
                      <a:r>
                        <a:rPr lang="es" sz="1200" b="0" i="0" u="none" strike="noStrike" cap="none" noProof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</a:rPr>
                        <a:t> a </a:t>
                      </a:r>
                      <a:r>
                        <a:rPr lang="es" sz="1200" b="0" i="0" u="none" strike="noStrike" cap="none" noProof="0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</a:rPr>
                        <a:t>la</a:t>
                      </a:r>
                      <a:r>
                        <a:rPr lang="es" sz="1200" b="0" i="0" u="none" strike="noStrike" cap="none" noProof="0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 seva</a:t>
                      </a:r>
                      <a:r>
                        <a:rPr lang="es" sz="1200" b="0" i="0" u="none" strike="noStrike" cap="none" noProof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 aposta innovadora per </a:t>
                      </a:r>
                      <a:r>
                        <a:rPr lang="es" sz="1200" b="0" i="0" u="none" strike="noStrike" cap="none" noProof="0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</a:rPr>
                        <a:t>accelerar</a:t>
                      </a:r>
                      <a:r>
                        <a:rPr lang="es" sz="1200" b="0" i="0" u="none" strike="noStrike" cap="none" noProof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</a:rPr>
                        <a:t> la </a:t>
                      </a:r>
                      <a:r>
                        <a:rPr lang="es" sz="1200" b="0" i="0" u="none" strike="noStrike" cap="none" noProof="0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</a:rPr>
                        <a:t>rehabilitació</a:t>
                      </a:r>
                      <a:r>
                        <a:rPr lang="es" sz="1200" b="0" i="0" u="none" strike="noStrike" cap="none" noProof="0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Segoe UI"/>
                          <a:sym typeface="Arial"/>
                        </a:rPr>
                        <a:t>.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1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" sz="1100" b="0" i="0" u="none" strike="noStrike" noProof="0">
                        <a:solidFill>
                          <a:schemeClr val="dk1"/>
                        </a:solidFill>
                        <a:latin typeface="Segoe UI"/>
                        <a:ea typeface="Inter"/>
                        <a:cs typeface="Segoe UI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8" name="Google Shape;268;p33"/>
          <p:cNvGraphicFramePr/>
          <p:nvPr>
            <p:extLst>
              <p:ext uri="{D42A27DB-BD31-4B8C-83A1-F6EECF244321}">
                <p14:modId xmlns:p14="http://schemas.microsoft.com/office/powerpoint/2010/main" val="2346918477"/>
              </p:ext>
            </p:extLst>
          </p:nvPr>
        </p:nvGraphicFramePr>
        <p:xfrm>
          <a:off x="1348168" y="2449713"/>
          <a:ext cx="5925153" cy="1889700"/>
        </p:xfrm>
        <a:graphic>
          <a:graphicData uri="http://schemas.openxmlformats.org/drawingml/2006/table">
            <a:tbl>
              <a:tblPr>
                <a:noFill/>
                <a:tableStyleId>{FB38BD4F-65CB-4FB1-AA81-25D8056D1BF8}</a:tableStyleId>
              </a:tblPr>
              <a:tblGrid>
                <a:gridCol w="1975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5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5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9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6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</a:rPr>
                        <a:t>Pla clima</a:t>
                      </a:r>
                      <a:endParaRPr lang="es" sz="16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D042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042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6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</a:rPr>
                        <a:t>Pla </a:t>
                      </a:r>
                      <a:r>
                        <a:rPr lang="es" sz="1600" b="1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</a:rPr>
                        <a:t>Viure</a:t>
                      </a:r>
                      <a:endParaRPr lang="es" sz="1600" b="1" err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DD042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D042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042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600" b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</a:rPr>
                        <a:t>Pla </a:t>
                      </a:r>
                      <a:r>
                        <a:rPr lang="es" sz="1600" b="1" err="1">
                          <a:solidFill>
                            <a:schemeClr val="dk1"/>
                          </a:solidFill>
                          <a:latin typeface="Inter"/>
                          <a:ea typeface="Inter"/>
                          <a:cs typeface="Inter"/>
                        </a:rPr>
                        <a:t>Fàcil</a:t>
                      </a:r>
                      <a:endParaRPr lang="es" sz="1600" b="1" err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DD042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042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200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Impulsa la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rehabilitació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del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parc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edificat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i la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millora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de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l’eficiència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energètica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per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avançar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cap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a una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ciutat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climàticament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neutra.</a:t>
                      </a:r>
                      <a:endParaRPr sz="1200">
                        <a:sym typeface="Inter"/>
                      </a:endParaRPr>
                    </a:p>
                  </a:txBody>
                  <a:tcPr marL="91425" marR="91425" marT="91425" marB="91425">
                    <a:lnL w="0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D042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Situa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 la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rehabilitació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  <a:sym typeface="Inter"/>
                        </a:rPr>
                        <a:t>,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l’accessibilitat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 i la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sostenibilitat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dels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habitatges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com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 un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dels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principals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eixos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 de la política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d’habitatge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Inter"/>
                        </a:rPr>
                        <a:t> de Barcelona.</a:t>
                      </a:r>
                      <a:endParaRPr sz="1200"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DD042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D042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Orientat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a simplificar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tràmits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i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reduir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les barreres administratives que dificulten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l’execució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de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projectes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 de </a:t>
                      </a:r>
                      <a:r>
                        <a:rPr lang="es" sz="1200" b="0" i="0" u="none" strike="noStrike" noProof="0" err="1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rehabilitació</a:t>
                      </a:r>
                      <a:r>
                        <a:rPr lang="es" sz="1200" b="0" i="0" u="none" strike="noStrike" noProof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</a:rPr>
                        <a:t>.</a:t>
                      </a:r>
                      <a:endParaRPr lang="en-US" sz="1200" err="1"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DD042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áfico 2">
            <a:extLst>
              <a:ext uri="{FF2B5EF4-FFF2-40B4-BE49-F238E27FC236}">
                <a16:creationId xmlns:a16="http://schemas.microsoft.com/office/drawing/2014/main" id="{04AF3353-AB6B-4E34-F4E6-8B73D3FFC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447" y="179450"/>
            <a:ext cx="324820" cy="412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/>
          <p:nvPr/>
        </p:nvSpPr>
        <p:spPr>
          <a:xfrm>
            <a:off x="0" y="-5133"/>
            <a:ext cx="9149058" cy="1265230"/>
          </a:xfrm>
          <a:prstGeom prst="rect">
            <a:avLst/>
          </a:prstGeom>
          <a:solidFill>
            <a:srgbClr val="E835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2"/>
          <p:cNvSpPr/>
          <p:nvPr/>
        </p:nvSpPr>
        <p:spPr>
          <a:xfrm>
            <a:off x="1047750" y="331500"/>
            <a:ext cx="7048500" cy="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s" sz="3600" err="1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</a:rPr>
              <a:t>Governança</a:t>
            </a:r>
            <a:r>
              <a:rPr lang="es" sz="3600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</a:rPr>
              <a:t> i Ecosistema </a:t>
            </a:r>
          </a:p>
        </p:txBody>
      </p:sp>
      <p:sp>
        <p:nvSpPr>
          <p:cNvPr id="250" name="Google Shape;250;p32"/>
          <p:cNvSpPr/>
          <p:nvPr/>
        </p:nvSpPr>
        <p:spPr>
          <a:xfrm>
            <a:off x="5443218" y="2958325"/>
            <a:ext cx="1629900" cy="1629900"/>
          </a:xfrm>
          <a:prstGeom prst="ellipse">
            <a:avLst/>
          </a:prstGeom>
          <a:noFill/>
          <a:ln w="9525" cap="flat" cmpd="sng">
            <a:solidFill>
              <a:srgbClr val="8686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251" name="Google Shape;251;p32"/>
          <p:cNvSpPr/>
          <p:nvPr/>
        </p:nvSpPr>
        <p:spPr>
          <a:xfrm>
            <a:off x="851796" y="2958325"/>
            <a:ext cx="1629900" cy="1629900"/>
          </a:xfrm>
          <a:prstGeom prst="ellipse">
            <a:avLst/>
          </a:prstGeom>
          <a:noFill/>
          <a:ln w="9525" cap="flat" cmpd="sng">
            <a:solidFill>
              <a:srgbClr val="8686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252" name="Google Shape;252;p32"/>
          <p:cNvSpPr txBox="1"/>
          <p:nvPr/>
        </p:nvSpPr>
        <p:spPr>
          <a:xfrm>
            <a:off x="851935" y="3061696"/>
            <a:ext cx="1629900" cy="14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LIDERATGE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: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ALCALDIA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 I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GERÈNCIA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 MUNICIPAL </a:t>
            </a:r>
            <a:endParaRPr lang="es" sz="1100">
              <a:solidFill>
                <a:schemeClr val="dk1"/>
              </a:solidFill>
              <a:latin typeface="Inter Medium"/>
              <a:ea typeface="Inter Medium"/>
              <a:cs typeface="Inter Medium"/>
            </a:endParaRPr>
          </a:p>
        </p:txBody>
      </p:sp>
      <p:sp>
        <p:nvSpPr>
          <p:cNvPr id="253" name="Google Shape;253;p32"/>
          <p:cNvSpPr/>
          <p:nvPr/>
        </p:nvSpPr>
        <p:spPr>
          <a:xfrm>
            <a:off x="3919612" y="2958325"/>
            <a:ext cx="1629900" cy="1629900"/>
          </a:xfrm>
          <a:prstGeom prst="ellipse">
            <a:avLst/>
          </a:prstGeom>
          <a:noFill/>
          <a:ln w="9525" cap="flat" cmpd="sng">
            <a:solidFill>
              <a:srgbClr val="8686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254" name="Google Shape;254;p32"/>
          <p:cNvSpPr/>
          <p:nvPr/>
        </p:nvSpPr>
        <p:spPr>
          <a:xfrm>
            <a:off x="2385704" y="2958325"/>
            <a:ext cx="1629900" cy="1629900"/>
          </a:xfrm>
          <a:prstGeom prst="ellipse">
            <a:avLst/>
          </a:prstGeom>
          <a:solidFill>
            <a:srgbClr val="E83533"/>
          </a:solidFill>
          <a:ln w="9525" cap="flat" cmpd="sng">
            <a:solidFill>
              <a:srgbClr val="DD04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sp>
        <p:nvSpPr>
          <p:cNvPr id="256" name="Google Shape;256;p32"/>
          <p:cNvSpPr txBox="1"/>
          <p:nvPr/>
        </p:nvSpPr>
        <p:spPr>
          <a:xfrm>
            <a:off x="2385553" y="3044512"/>
            <a:ext cx="1629900" cy="14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" sz="1100">
                <a:solidFill>
                  <a:schemeClr val="lt2"/>
                </a:solidFill>
                <a:latin typeface="Inter Medium"/>
                <a:ea typeface="Inter Medium"/>
                <a:sym typeface="Inter Medium"/>
              </a:rPr>
              <a:t>GRUP IMPULSOR: IMHAB</a:t>
            </a:r>
          </a:p>
          <a:p>
            <a:pPr algn="ctr"/>
            <a:r>
              <a:rPr lang="es" sz="1100">
                <a:solidFill>
                  <a:schemeClr val="lt2"/>
                </a:solidFill>
                <a:latin typeface="Inter Medium"/>
                <a:ea typeface="Inter Medium"/>
              </a:rPr>
              <a:t>BARCELONA INNOVA</a:t>
            </a:r>
          </a:p>
          <a:p>
            <a:pPr algn="ctr"/>
            <a:r>
              <a:rPr lang="es" sz="1100">
                <a:solidFill>
                  <a:schemeClr val="lt2"/>
                </a:solidFill>
                <a:latin typeface="Inter Medium"/>
                <a:ea typeface="Inter Medium"/>
              </a:rPr>
              <a:t>BIT</a:t>
            </a:r>
          </a:p>
        </p:txBody>
      </p:sp>
      <p:sp>
        <p:nvSpPr>
          <p:cNvPr id="257" name="Google Shape;257;p32"/>
          <p:cNvSpPr txBox="1"/>
          <p:nvPr/>
        </p:nvSpPr>
        <p:spPr>
          <a:xfrm>
            <a:off x="3919613" y="3044512"/>
            <a:ext cx="1629900" cy="14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sym typeface="Inter Medium"/>
              </a:rPr>
              <a:t>GRUP MOTOR: ASPB, IMSS, AEB, IMPU, IMU, FOMENT</a:t>
            </a:r>
            <a:endParaRPr lang="es" sz="1100" err="1">
              <a:solidFill>
                <a:schemeClr val="dk1"/>
              </a:solidFill>
              <a:latin typeface="Inter Medium"/>
              <a:ea typeface="Inter Medium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" sz="1100">
              <a:solidFill>
                <a:schemeClr val="dk1"/>
              </a:solidFill>
              <a:latin typeface="Inter Medium"/>
              <a:ea typeface="Inter Medium"/>
              <a:cs typeface="Inter Medium"/>
            </a:endParaRPr>
          </a:p>
        </p:txBody>
      </p:sp>
      <p:sp>
        <p:nvSpPr>
          <p:cNvPr id="258" name="Google Shape;258;p32"/>
          <p:cNvSpPr txBox="1"/>
          <p:nvPr/>
        </p:nvSpPr>
        <p:spPr>
          <a:xfrm>
            <a:off x="5443229" y="3044512"/>
            <a:ext cx="1629900" cy="14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AGENTS 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sym typeface="Inter Medium"/>
              </a:rPr>
              <a:t>MULTINIVELL: </a:t>
            </a:r>
            <a:r>
              <a:rPr lang="it-IT" sz="1100">
                <a:solidFill>
                  <a:schemeClr val="dk1"/>
                </a:solidFill>
                <a:latin typeface="Inter Medium"/>
                <a:ea typeface="Inter Medium"/>
                <a:sym typeface="Inter Medium"/>
              </a:rPr>
              <a:t>PEMB, OHB, AMB, CHB</a:t>
            </a:r>
            <a:endParaRPr lang="es" sz="1100">
              <a:solidFill>
                <a:schemeClr val="dk1"/>
              </a:solidFill>
              <a:latin typeface="Inter Medium"/>
              <a:ea typeface="Inter Medium"/>
              <a:sym typeface="Inter Medium"/>
            </a:endParaRPr>
          </a:p>
          <a:p>
            <a:pPr algn="ctr"/>
            <a:endParaRPr lang="es" sz="1100">
              <a:solidFill>
                <a:schemeClr val="dk1"/>
              </a:solidFill>
              <a:latin typeface="Inter Medium"/>
              <a:ea typeface="Inter Medium"/>
              <a:cs typeface="Inter Medium"/>
            </a:endParaRPr>
          </a:p>
          <a:p>
            <a:pPr algn="ctr"/>
            <a:endParaRPr lang="es" sz="1100">
              <a:solidFill>
                <a:schemeClr val="dk1"/>
              </a:solidFill>
              <a:latin typeface="Inter Medium"/>
              <a:ea typeface="Inter Medium"/>
              <a:cs typeface="Inter Medium"/>
            </a:endParaRPr>
          </a:p>
        </p:txBody>
      </p:sp>
      <p:sp>
        <p:nvSpPr>
          <p:cNvPr id="259" name="Google Shape;259;p32"/>
          <p:cNvSpPr/>
          <p:nvPr/>
        </p:nvSpPr>
        <p:spPr>
          <a:xfrm>
            <a:off x="1237254" y="1491934"/>
            <a:ext cx="6680614" cy="8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RaaS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és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un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projecte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transversal i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multinivell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,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dissenyat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amb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una clara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vocació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d’escalabilitat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i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replicabilitat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. El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seu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èxit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es basa en la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col·laboració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publicoprivada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i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comunitària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,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així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com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en la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participació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activa de la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ciutadania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durant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tot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el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procés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de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codisseny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, per garantir una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experiència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d’usuari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adaptada a les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necessitats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reals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 de les </a:t>
            </a:r>
            <a:r>
              <a:rPr lang="es" err="1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comunitats</a:t>
            </a:r>
            <a:r>
              <a:rPr lang="es">
                <a:solidFill>
                  <a:schemeClr val="dk1"/>
                </a:solidFill>
                <a:latin typeface="Inter"/>
                <a:ea typeface="Inter"/>
                <a:cs typeface="Segoe UI"/>
                <a:sym typeface="Inter Medium"/>
              </a:rPr>
              <a:t>.</a:t>
            </a:r>
            <a:endParaRPr lang="en-US">
              <a:solidFill>
                <a:schemeClr val="dk1"/>
              </a:solidFill>
              <a:latin typeface="Inter"/>
              <a:ea typeface="Inter"/>
              <a:cs typeface="Segoe UI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lang="es">
              <a:solidFill>
                <a:schemeClr val="dk1"/>
              </a:solidFill>
              <a:latin typeface="Inter"/>
              <a:ea typeface="Inter"/>
              <a:cs typeface="Inter Medium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D667F2AC-E656-0537-C16F-AE4C7C65D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447" y="179450"/>
            <a:ext cx="324820" cy="412500"/>
          </a:xfrm>
          <a:prstGeom prst="rect">
            <a:avLst/>
          </a:prstGeom>
        </p:spPr>
      </p:pic>
      <p:sp>
        <p:nvSpPr>
          <p:cNvPr id="4" name="Google Shape;250;p32">
            <a:extLst>
              <a:ext uri="{FF2B5EF4-FFF2-40B4-BE49-F238E27FC236}">
                <a16:creationId xmlns:a16="http://schemas.microsoft.com/office/drawing/2014/main" id="{9FF3A977-2B3B-372C-C4A0-1D10EC670739}"/>
              </a:ext>
            </a:extLst>
          </p:cNvPr>
          <p:cNvSpPr/>
          <p:nvPr/>
        </p:nvSpPr>
        <p:spPr>
          <a:xfrm>
            <a:off x="6912790" y="2925668"/>
            <a:ext cx="1629900" cy="1629900"/>
          </a:xfrm>
          <a:prstGeom prst="ellipse">
            <a:avLst/>
          </a:prstGeom>
          <a:noFill/>
          <a:ln w="9525" cap="flat" cmpd="sng">
            <a:solidFill>
              <a:srgbClr val="8686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rtl="0">
              <a:lnSpc>
                <a:spcPts val="1200"/>
              </a:lnSpc>
            </a:pPr>
            <a:r>
              <a:rPr lang="es-ES" sz="1100">
                <a:latin typeface="Inter Medium"/>
                <a:ea typeface="Segoe UI"/>
                <a:cs typeface="Segoe UI"/>
              </a:rPr>
              <a:t>AGENTS</a:t>
            </a:r>
            <a:r>
              <a:rPr lang="es-ES" sz="1100" b="0" i="0" u="none" strike="noStrike" baseline="0">
                <a:solidFill>
                  <a:srgbClr val="000000"/>
                </a:solidFill>
                <a:latin typeface="Inter Medium"/>
                <a:ea typeface="Segoe UI"/>
                <a:cs typeface="Segoe UI"/>
              </a:rPr>
              <a:t> EXTERNS: </a:t>
            </a:r>
            <a:r>
              <a:rPr lang="en-US" sz="1100" b="0" i="0">
                <a:solidFill>
                  <a:srgbClr val="000000"/>
                </a:solidFill>
                <a:latin typeface="Inter Medium"/>
                <a:ea typeface="Segoe UI"/>
                <a:cs typeface="Segoe UI"/>
              </a:rPr>
              <a:t>​</a:t>
            </a:r>
          </a:p>
          <a:p>
            <a:pPr algn="ctr">
              <a:lnSpc>
                <a:spcPts val="1200"/>
              </a:lnSpc>
            </a:pPr>
            <a:r>
              <a:rPr lang="es-ES" sz="1100" b="0" i="0" u="none" strike="noStrike" baseline="0">
                <a:solidFill>
                  <a:srgbClr val="000000"/>
                </a:solidFill>
                <a:latin typeface="Inter Medium"/>
                <a:ea typeface="Segoe UI"/>
                <a:cs typeface="Segoe UI"/>
              </a:rPr>
              <a:t>CATEB, COAC, CAFBL, G</a:t>
            </a:r>
            <a:r>
              <a:rPr lang="es-ES" sz="1100" b="0" i="0">
                <a:solidFill>
                  <a:srgbClr val="000000"/>
                </a:solidFill>
                <a:latin typeface="Inter Medium"/>
                <a:ea typeface="Segoe UI"/>
                <a:cs typeface="Segoe UI"/>
              </a:rPr>
              <a:t>​</a:t>
            </a:r>
            <a:r>
              <a:rPr lang="es-ES" sz="1100">
                <a:latin typeface="Inter Medium"/>
                <a:ea typeface="Segoe UI"/>
                <a:cs typeface="Segoe UI"/>
              </a:rPr>
              <a:t>REMI DE CONSTRUCTORS</a:t>
            </a:r>
            <a:endParaRPr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/>
          <p:nvPr/>
        </p:nvSpPr>
        <p:spPr>
          <a:xfrm>
            <a:off x="0" y="-5133"/>
            <a:ext cx="9143616" cy="976759"/>
          </a:xfrm>
          <a:prstGeom prst="rect">
            <a:avLst/>
          </a:prstGeom>
          <a:solidFill>
            <a:srgbClr val="E835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9"/>
          <p:cNvSpPr/>
          <p:nvPr/>
        </p:nvSpPr>
        <p:spPr>
          <a:xfrm>
            <a:off x="1042307" y="179100"/>
            <a:ext cx="7048500" cy="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es" sz="3600" err="1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  <a:sym typeface="Inter Medium"/>
              </a:rPr>
              <a:t>Missió</a:t>
            </a:r>
            <a:r>
              <a:rPr lang="es" sz="3600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  <a:sym typeface="Inter Medium"/>
              </a:rPr>
              <a:t>: </a:t>
            </a:r>
            <a:r>
              <a:rPr lang="es" sz="3600" err="1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  <a:sym typeface="Inter Medium"/>
              </a:rPr>
              <a:t>accelerar</a:t>
            </a:r>
            <a:r>
              <a:rPr lang="es" sz="3600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  <a:sym typeface="Inter Medium"/>
              </a:rPr>
              <a:t> la </a:t>
            </a:r>
            <a:r>
              <a:rPr lang="es" sz="3600" err="1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  <a:sym typeface="Inter Medium"/>
              </a:rPr>
              <a:t>rehabilitació</a:t>
            </a:r>
            <a:endParaRPr lang="es" sz="3600" err="1">
              <a:solidFill>
                <a:schemeClr val="tx1">
                  <a:lumMod val="85000"/>
                  <a:lumOff val="15000"/>
                </a:schemeClr>
              </a:solidFill>
              <a:latin typeface="Inter Medium"/>
              <a:ea typeface="Inter Medium"/>
              <a:cs typeface="Inter Medium"/>
            </a:endParaRPr>
          </a:p>
        </p:txBody>
      </p:sp>
      <p:sp>
        <p:nvSpPr>
          <p:cNvPr id="214" name="Google Shape;214;p29"/>
          <p:cNvSpPr/>
          <p:nvPr/>
        </p:nvSpPr>
        <p:spPr>
          <a:xfrm>
            <a:off x="322025" y="1790500"/>
            <a:ext cx="2001900" cy="279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" sz="4400" b="1">
                <a:solidFill>
                  <a:srgbClr val="E83533"/>
                </a:solidFill>
                <a:latin typeface="Inter"/>
                <a:ea typeface="Inter"/>
                <a:cs typeface="Inter"/>
                <a:sym typeface="Inter"/>
              </a:rPr>
              <a:t>1.</a:t>
            </a:r>
            <a:br>
              <a:rPr lang="es" sz="120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</a:br>
            <a:r>
              <a:rPr lang="es" sz="1300" b="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Manca de </a:t>
            </a:r>
            <a:r>
              <a:rPr lang="es" sz="1300" b="1" err="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consciència</a:t>
            </a:r>
            <a:r>
              <a:rPr lang="es" sz="1300" b="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 i </a:t>
            </a:r>
            <a:r>
              <a:rPr lang="es" sz="1300" b="1" err="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informació</a:t>
            </a:r>
            <a:r>
              <a:rPr lang="es" sz="1300" b="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  </a:t>
            </a:r>
            <a:endParaRPr lang="es" sz="1300" b="1">
              <a:solidFill>
                <a:schemeClr val="dk1"/>
              </a:solidFill>
              <a:latin typeface="Inter Medium"/>
              <a:ea typeface="Inter Medium"/>
              <a:cs typeface="Inter Medium"/>
            </a:endParaRPr>
          </a:p>
          <a:p>
            <a:pPr>
              <a:lnSpc>
                <a:spcPct val="114999"/>
              </a:lnSpc>
              <a:buSzPts val="1100"/>
            </a:pPr>
            <a:endParaRPr lang="es" sz="1300" b="1">
              <a:solidFill>
                <a:schemeClr val="dk1"/>
              </a:solidFill>
              <a:latin typeface="Inter Medium"/>
              <a:ea typeface="Inter Medium"/>
              <a:cs typeface="Inter"/>
            </a:endParaRPr>
          </a:p>
          <a:p>
            <a:pPr marL="285750" indent="-285750">
              <a:buChar char="•"/>
            </a:pP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Baixa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percepció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de la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urgència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de rehabilitar.</a:t>
            </a:r>
            <a:endParaRPr lang="es">
              <a:solidFill>
                <a:schemeClr val="dk1"/>
              </a:solidFill>
              <a:latin typeface="Inter Medium"/>
              <a:ea typeface="Inter Medium"/>
            </a:endParaRPr>
          </a:p>
          <a:p>
            <a:pPr marL="285750" indent="-285750">
              <a:buChar char="•"/>
            </a:pP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Desconnexió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entre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l’estat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de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l’edifici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i el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benestar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.</a:t>
            </a:r>
            <a:endParaRPr lang="es">
              <a:solidFill>
                <a:schemeClr val="dk1"/>
              </a:solidFill>
              <a:latin typeface="Inter Medium"/>
              <a:ea typeface="Inter Medium"/>
            </a:endParaRPr>
          </a:p>
          <a:p>
            <a:pPr marL="285750" indent="-285750">
              <a:buChar char="•"/>
            </a:pP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Infraestimació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de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l’impacte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econòmic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i en la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qualitat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de vida.</a:t>
            </a:r>
            <a:endParaRPr lang="es" sz="1100">
              <a:solidFill>
                <a:schemeClr val="dk1"/>
              </a:solidFill>
              <a:latin typeface="Inter Medium"/>
              <a:ea typeface="Inter Medium"/>
              <a:cs typeface="Segoe UI"/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1000"/>
              </a:spcAft>
              <a:buSzPts val="1100"/>
              <a:buFont typeface="Arial"/>
              <a:buNone/>
            </a:pPr>
            <a:endParaRPr lang="es" sz="1300" b="1">
              <a:solidFill>
                <a:schemeClr val="dk1"/>
              </a:solidFill>
              <a:latin typeface="Inter"/>
              <a:ea typeface="Inter"/>
              <a:cs typeface="Inter Medium"/>
            </a:endParaRPr>
          </a:p>
        </p:txBody>
      </p:sp>
      <p:sp>
        <p:nvSpPr>
          <p:cNvPr id="216" name="Google Shape;216;p29"/>
          <p:cNvSpPr/>
          <p:nvPr/>
        </p:nvSpPr>
        <p:spPr>
          <a:xfrm>
            <a:off x="2493025" y="1790500"/>
            <a:ext cx="2001900" cy="279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" sz="4400" b="1">
                <a:solidFill>
                  <a:srgbClr val="E83533"/>
                </a:solidFill>
                <a:latin typeface="Inter"/>
                <a:ea typeface="Inter"/>
                <a:cs typeface="Inter"/>
                <a:sym typeface="Inter"/>
              </a:rPr>
              <a:t>2.</a:t>
            </a:r>
            <a:endParaRPr lang="en-US">
              <a:sym typeface="Inter"/>
            </a:endParaRPr>
          </a:p>
          <a:p>
            <a:pPr>
              <a:lnSpc>
                <a:spcPct val="114999"/>
              </a:lnSpc>
              <a:buSzPts val="1100"/>
            </a:pPr>
            <a:r>
              <a:rPr lang="es" sz="1300" b="1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Agilització</a:t>
            </a:r>
            <a:r>
              <a:rPr lang="es" sz="1300" b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administrativa i </a:t>
            </a:r>
            <a:r>
              <a:rPr lang="es" sz="1300" b="1">
                <a:solidFill>
                  <a:schemeClr val="dk1"/>
                </a:solidFill>
                <a:latin typeface="Inter Medium"/>
                <a:ea typeface="Inter Medium"/>
              </a:rPr>
              <a:t>UX </a:t>
            </a:r>
            <a:endParaRPr lang="es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marL="285750" indent="-285750">
              <a:buChar char="•"/>
            </a:pP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Tramitació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complexa i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incerta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dels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ajuts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.</a:t>
            </a:r>
            <a:endParaRPr lang="es" sz="1100">
              <a:solidFill>
                <a:schemeClr val="dk1"/>
              </a:solidFill>
              <a:latin typeface="Inter Medium"/>
              <a:ea typeface="Inter Medium"/>
              <a:cs typeface="Segoe UI"/>
            </a:endParaRPr>
          </a:p>
          <a:p>
            <a:pPr marL="285750" indent="-285750">
              <a:buChar char="•"/>
            </a:pP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Procés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administratiu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llarg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i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fragmentat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.</a:t>
            </a:r>
            <a:endParaRPr lang="es" sz="1100">
              <a:solidFill>
                <a:schemeClr val="dk1"/>
              </a:solidFill>
              <a:latin typeface="Inter Medium"/>
              <a:ea typeface="Inter Medium"/>
              <a:cs typeface="Segoe UI"/>
            </a:endParaRPr>
          </a:p>
          <a:p>
            <a:pPr marL="285750" indent="-285750">
              <a:buChar char="•"/>
            </a:pP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Múltiples permisos,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requisits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canviants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i esperes prolongades.</a:t>
            </a:r>
            <a:endParaRPr lang="es" sz="1100">
              <a:solidFill>
                <a:schemeClr val="dk1"/>
              </a:solidFill>
              <a:latin typeface="Inter Medium"/>
              <a:ea typeface="Inter Medium"/>
              <a:cs typeface="Segoe UI"/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1000"/>
              </a:spcAft>
              <a:buSzPts val="1100"/>
              <a:buFont typeface="Arial"/>
              <a:buNone/>
            </a:pPr>
            <a:endParaRPr lang="es" sz="1300" b="1">
              <a:solidFill>
                <a:schemeClr val="dk1"/>
              </a:solidFill>
              <a:latin typeface="Inter"/>
              <a:ea typeface="Inter"/>
              <a:cs typeface="Inter Medium"/>
            </a:endParaRPr>
          </a:p>
        </p:txBody>
      </p:sp>
      <p:sp>
        <p:nvSpPr>
          <p:cNvPr id="217" name="Google Shape;217;p29"/>
          <p:cNvSpPr/>
          <p:nvPr/>
        </p:nvSpPr>
        <p:spPr>
          <a:xfrm>
            <a:off x="4664025" y="1790500"/>
            <a:ext cx="2001900" cy="279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" sz="4400" b="1">
                <a:solidFill>
                  <a:srgbClr val="E83533"/>
                </a:solidFill>
                <a:latin typeface="Inter"/>
                <a:ea typeface="Inter"/>
                <a:cs typeface="Inter"/>
                <a:sym typeface="Inter"/>
              </a:rPr>
              <a:t>3.</a:t>
            </a:r>
            <a:br>
              <a:rPr lang="es" sz="120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</a:br>
            <a:r>
              <a:rPr lang="es" sz="1300" b="1" err="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Accés</a:t>
            </a:r>
            <a:r>
              <a:rPr lang="es" sz="1300" b="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 al </a:t>
            </a:r>
            <a:r>
              <a:rPr lang="es" sz="1300" b="1" err="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finançament</a:t>
            </a:r>
            <a:endParaRPr lang="en-US" sz="1300" b="1">
              <a:solidFill>
                <a:schemeClr val="dk1"/>
              </a:solidFill>
              <a:latin typeface="Inter Medium"/>
              <a:ea typeface="Inter Medium"/>
              <a:cs typeface="Inter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>
              <a:lnSpc>
                <a:spcPct val="114999"/>
              </a:lnSpc>
              <a:buSzPts val="1100"/>
            </a:pPr>
            <a:endParaRPr lang="en-US" sz="1300">
              <a:solidFill>
                <a:schemeClr val="dk1"/>
              </a:solidFill>
              <a:latin typeface="Inter Medium"/>
              <a:ea typeface="Inter Medium"/>
              <a:cs typeface="Segoe UI"/>
            </a:endParaRPr>
          </a:p>
          <a:p>
            <a:pPr marL="285750" indent="-285750">
              <a:buChar char="•"/>
            </a:pP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Costos </a:t>
            </a: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inicials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elevats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i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manca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d’estalvis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.</a:t>
            </a:r>
          </a:p>
          <a:p>
            <a:pPr marL="285750" indent="-285750">
              <a:buChar char="•"/>
            </a:pP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Dificultats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d’accés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 al </a:t>
            </a: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finançament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.</a:t>
            </a:r>
          </a:p>
          <a:p>
            <a:pPr marL="285750" indent="-285750">
              <a:buChar char="•"/>
            </a:pP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Desconeixement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 dels </a:t>
            </a: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ajuts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i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opcions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 de </a:t>
            </a: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finançament</a:t>
            </a:r>
            <a:r>
              <a:rPr lang="en-US" sz="1100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disponibles</a:t>
            </a:r>
            <a:r>
              <a:rPr lang="en-US" sz="1100" b="1">
                <a:solidFill>
                  <a:schemeClr val="dk1"/>
                </a:solidFill>
                <a:latin typeface="Inter Medium"/>
                <a:ea typeface="Inter Medium"/>
                <a:cs typeface="Segoe UI"/>
              </a:rPr>
              <a:t>.</a:t>
            </a:r>
            <a:endParaRPr lang="en-US">
              <a:solidFill>
                <a:schemeClr val="dk1"/>
              </a:solidFill>
              <a:latin typeface="Inter Medium"/>
              <a:ea typeface="Inter Medium"/>
            </a:endParaRPr>
          </a:p>
          <a:p>
            <a:pPr>
              <a:lnSpc>
                <a:spcPct val="114999"/>
              </a:lnSpc>
              <a:buSzPts val="1100"/>
            </a:pPr>
            <a:endParaRPr lang="en-US" sz="1300">
              <a:solidFill>
                <a:schemeClr val="dk1"/>
              </a:solidFill>
              <a:latin typeface="Inter Medium"/>
              <a:ea typeface="Inter Medium"/>
              <a:cs typeface="Inter Medium"/>
            </a:endParaRPr>
          </a:p>
        </p:txBody>
      </p:sp>
      <p:sp>
        <p:nvSpPr>
          <p:cNvPr id="218" name="Google Shape;218;p29"/>
          <p:cNvSpPr/>
          <p:nvPr/>
        </p:nvSpPr>
        <p:spPr>
          <a:xfrm>
            <a:off x="6835025" y="1790500"/>
            <a:ext cx="2001900" cy="279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" sz="4400" b="1">
                <a:solidFill>
                  <a:srgbClr val="E83533"/>
                </a:solidFill>
                <a:latin typeface="Inter"/>
                <a:ea typeface="Inter"/>
                <a:cs typeface="Inter"/>
                <a:sym typeface="Inter"/>
              </a:rPr>
              <a:t>4.</a:t>
            </a:r>
            <a:br>
              <a:rPr lang="es" sz="120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</a:br>
            <a:r>
              <a:rPr lang="es" sz="1300" b="1" err="1">
                <a:solidFill>
                  <a:schemeClr val="dk1"/>
                </a:solidFill>
                <a:latin typeface="Inter Medium"/>
                <a:ea typeface="Inter Medium"/>
              </a:rPr>
              <a:t>Governança</a:t>
            </a:r>
            <a:r>
              <a:rPr lang="es" sz="1300" b="1">
                <a:solidFill>
                  <a:schemeClr val="dk1"/>
                </a:solidFill>
                <a:latin typeface="Inter Medium"/>
                <a:ea typeface="Inter Medium"/>
              </a:rPr>
              <a:t> de les </a:t>
            </a:r>
            <a:r>
              <a:rPr lang="es" sz="1300" b="1" err="1">
                <a:solidFill>
                  <a:schemeClr val="dk1"/>
                </a:solidFill>
                <a:latin typeface="Inter Medium"/>
                <a:ea typeface="Inter Medium"/>
              </a:rPr>
              <a:t>comunitats</a:t>
            </a:r>
            <a:endParaRPr lang="es" sz="1300" b="1">
              <a:solidFill>
                <a:schemeClr val="dk1"/>
              </a:solidFill>
              <a:latin typeface="Inter Medium"/>
              <a:ea typeface="Inter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marL="285750" indent="-285750">
              <a:buChar char="•"/>
            </a:pP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Dificultat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per generar consensos entre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veïns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.</a:t>
            </a:r>
            <a:endParaRPr lang="es" sz="1100">
              <a:solidFill>
                <a:schemeClr val="dk1"/>
              </a:solidFill>
              <a:latin typeface="Inter Medium"/>
              <a:ea typeface="Inter Medium"/>
              <a:cs typeface="Segoe UI"/>
            </a:endParaRPr>
          </a:p>
          <a:p>
            <a:pPr marL="285750" indent="-285750">
              <a:buChar char="•"/>
            </a:pP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Conflictes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i manca de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lideratge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comunitari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.</a:t>
            </a:r>
            <a:endParaRPr lang="es" sz="1100">
              <a:solidFill>
                <a:schemeClr val="dk1"/>
              </a:solidFill>
              <a:latin typeface="Inter Medium"/>
              <a:ea typeface="Inter Medium"/>
              <a:cs typeface="Segoe UI"/>
            </a:endParaRPr>
          </a:p>
          <a:p>
            <a:pPr marL="285750" indent="-285750">
              <a:buChar char="•"/>
            </a:pP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Baixa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participació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i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implicació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 del </a:t>
            </a:r>
            <a:r>
              <a:rPr lang="es" sz="1100" err="1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veïnat</a:t>
            </a:r>
            <a:r>
              <a:rPr lang="es" sz="1100">
                <a:solidFill>
                  <a:schemeClr val="dk1"/>
                </a:solidFill>
                <a:latin typeface="Inter Medium"/>
                <a:ea typeface="Inter Medium"/>
                <a:cs typeface="Segoe UI"/>
                <a:sym typeface="Inter"/>
              </a:rPr>
              <a:t>.</a:t>
            </a:r>
            <a:endParaRPr lang="es" sz="1100">
              <a:solidFill>
                <a:schemeClr val="dk1"/>
              </a:solidFill>
              <a:latin typeface="Inter Medium"/>
              <a:ea typeface="Inter Medium"/>
              <a:cs typeface="Segoe UI"/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1000"/>
              </a:spcAft>
              <a:buSzPts val="1100"/>
              <a:buFont typeface="Arial"/>
              <a:buNone/>
            </a:pPr>
            <a:endParaRPr lang="es" sz="1300" b="1">
              <a:solidFill>
                <a:schemeClr val="dk1"/>
              </a:solidFill>
              <a:latin typeface="Inter Medium"/>
              <a:ea typeface="Inter Medium"/>
              <a:cs typeface="Inter Medium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1E151C0-D055-B0C1-2EAE-65BD7949C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447" y="179450"/>
            <a:ext cx="324820" cy="412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3BFA6B-2330-16AA-978B-9C5121CC654E}"/>
              </a:ext>
            </a:extLst>
          </p:cNvPr>
          <p:cNvSpPr txBox="1"/>
          <p:nvPr/>
        </p:nvSpPr>
        <p:spPr>
          <a:xfrm>
            <a:off x="272143" y="1287236"/>
            <a:ext cx="4572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>
                <a:latin typeface="Inter Medium"/>
              </a:rPr>
              <a:t>PALANQUES DE CANVI</a:t>
            </a:r>
          </a:p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0" y="0"/>
            <a:ext cx="9154500" cy="820500"/>
          </a:xfrm>
          <a:prstGeom prst="rect">
            <a:avLst/>
          </a:prstGeom>
          <a:solidFill>
            <a:srgbClr val="E835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83533"/>
              </a:solidFill>
            </a:endParaRPr>
          </a:p>
        </p:txBody>
      </p:sp>
      <p:sp>
        <p:nvSpPr>
          <p:cNvPr id="114" name="Google Shape;114;p19"/>
          <p:cNvSpPr/>
          <p:nvPr/>
        </p:nvSpPr>
        <p:spPr>
          <a:xfrm>
            <a:off x="1047750" y="127950"/>
            <a:ext cx="704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es" sz="3600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</a:rPr>
              <a:t>RaaS, un </a:t>
            </a:r>
            <a:r>
              <a:rPr lang="es" sz="3600" err="1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</a:rPr>
              <a:t>nou</a:t>
            </a:r>
            <a:r>
              <a:rPr lang="es" sz="3600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lang="es" sz="3600" err="1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</a:rPr>
              <a:t>servei</a:t>
            </a:r>
            <a:r>
              <a:rPr lang="es" sz="3600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lang="es" sz="3600" err="1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</a:rPr>
              <a:t>públic</a:t>
            </a:r>
            <a:endParaRPr lang="es" sz="3600">
              <a:solidFill>
                <a:schemeClr val="tx1">
                  <a:lumMod val="85000"/>
                  <a:lumOff val="15000"/>
                </a:schemeClr>
              </a:solidFill>
              <a:latin typeface="Inter Medium"/>
              <a:ea typeface="Inter Medium"/>
              <a:cs typeface="Inter Medium"/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275139" y="1568346"/>
            <a:ext cx="3761400" cy="21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s" sz="1600" b="1">
                <a:solidFill>
                  <a:schemeClr val="dk1"/>
                </a:solidFill>
                <a:latin typeface="Inter Medium"/>
                <a:ea typeface="Inter Medium"/>
                <a:cs typeface="Inter Medium"/>
              </a:rPr>
              <a:t>RENOVATION AS A SERVICE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RaaS  transforma la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rehabilitació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d’habitatges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en un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servei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públic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proactiu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,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amb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la plataforma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ReHabita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com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a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finestreta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única per facilitar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informació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,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finançament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,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gestió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i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acompanyament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a la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ciutadania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durant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tot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el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procés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 de </a:t>
            </a:r>
            <a:r>
              <a:rPr lang="es" sz="1600" err="1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renovació</a:t>
            </a:r>
            <a:r>
              <a:rPr lang="es" sz="1600">
                <a:solidFill>
                  <a:schemeClr val="dk1"/>
                </a:solidFill>
                <a:latin typeface="Inter Medium"/>
                <a:ea typeface="Inter Medium"/>
                <a:sym typeface="Inter"/>
              </a:rPr>
              <a:t>.</a:t>
            </a:r>
            <a:endParaRPr lang="es" sz="2400">
              <a:solidFill>
                <a:schemeClr val="dk1"/>
              </a:solidFill>
              <a:latin typeface="Inter"/>
              <a:ea typeface="Inter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E2D887E0-0B61-3F78-6450-A8099B65A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447" y="179450"/>
            <a:ext cx="324820" cy="412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3743B0-6564-6C9F-AB10-A939B20391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798" r="-24"/>
          <a:stretch>
            <a:fillRect/>
          </a:stretch>
        </p:blipFill>
        <p:spPr>
          <a:xfrm>
            <a:off x="4275364" y="821871"/>
            <a:ext cx="4878205" cy="43216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0"/>
          <p:cNvSpPr/>
          <p:nvPr/>
        </p:nvSpPr>
        <p:spPr>
          <a:xfrm>
            <a:off x="487115" y="787944"/>
            <a:ext cx="8169771" cy="507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405449"/>
              </a:buClr>
              <a:buSzPts val="1150"/>
            </a:pPr>
            <a:r>
              <a:rPr lang="en-US" b="1" dirty="0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RaaS </a:t>
            </a:r>
            <a:r>
              <a:rPr lang="en-US" b="1" dirty="0" err="1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és</a:t>
            </a:r>
            <a:r>
              <a:rPr lang="en-US" b="1" dirty="0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 un model hybrid (digital I offline) de </a:t>
            </a:r>
            <a:r>
              <a:rPr lang="en-US" b="1" dirty="0" err="1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servei</a:t>
            </a:r>
            <a:r>
              <a:rPr lang="en-US" b="1" dirty="0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 municipal </a:t>
            </a:r>
            <a:r>
              <a:rPr lang="en-US" b="1" dirty="0" err="1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proactiu</a:t>
            </a:r>
            <a:r>
              <a:rPr lang="en-US" b="1" dirty="0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 on </a:t>
            </a:r>
            <a:r>
              <a:rPr lang="en-US" b="1" dirty="0" err="1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s'incopora</a:t>
            </a:r>
            <a:r>
              <a:rPr lang="en-US" b="1" dirty="0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 </a:t>
            </a:r>
            <a:r>
              <a:rPr lang="en-US" b="1" dirty="0" err="1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intel·ligència</a:t>
            </a:r>
            <a:r>
              <a:rPr lang="en-US" b="1" dirty="0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 artificial I es </a:t>
            </a:r>
            <a:r>
              <a:rPr lang="en-US" b="1" dirty="0" err="1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millora</a:t>
            </a:r>
            <a:r>
              <a:rPr lang="en-US" b="1" dirty="0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 </a:t>
            </a:r>
            <a:r>
              <a:rPr lang="en-US" b="1" dirty="0" err="1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d'experiència</a:t>
            </a:r>
            <a:r>
              <a:rPr lang="en-US" b="1" dirty="0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 de </a:t>
            </a:r>
            <a:r>
              <a:rPr lang="en-US" b="1" dirty="0" err="1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usuari</a:t>
            </a:r>
            <a:r>
              <a:rPr lang="en-US" b="1" dirty="0">
                <a:solidFill>
                  <a:srgbClr val="405449"/>
                </a:solidFill>
                <a:latin typeface="Inter Medium"/>
                <a:ea typeface="Inter Medium"/>
                <a:cs typeface="Nobile"/>
                <a:sym typeface="Nobile"/>
              </a:rPr>
              <a:t>. </a:t>
            </a:r>
            <a:endParaRPr lang="en-US" b="1">
              <a:solidFill>
                <a:srgbClr val="405449"/>
              </a:solidFill>
              <a:latin typeface="Inter Medium"/>
              <a:ea typeface="Inter Medium"/>
            </a:endParaRPr>
          </a:p>
        </p:txBody>
      </p:sp>
      <p:sp>
        <p:nvSpPr>
          <p:cNvPr id="317" name="Google Shape;317;p30"/>
          <p:cNvSpPr/>
          <p:nvPr/>
        </p:nvSpPr>
        <p:spPr>
          <a:xfrm>
            <a:off x="2159973" y="1622450"/>
            <a:ext cx="1141735" cy="14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lnSpc>
                <a:spcPct val="125000"/>
              </a:lnSpc>
              <a:buClr>
                <a:srgbClr val="405449"/>
              </a:buClr>
              <a:buSzPts val="1400"/>
            </a:pPr>
            <a:r>
              <a:rPr lang="en-US" sz="1100" b="1">
                <a:solidFill>
                  <a:schemeClr val="tx1"/>
                </a:solidFill>
                <a:latin typeface="Inter Medium"/>
                <a:ea typeface="Inter Medium"/>
                <a:cs typeface="Fraunces"/>
                <a:sym typeface="Fraunces"/>
              </a:rPr>
              <a:t>1. </a:t>
            </a:r>
            <a:r>
              <a:rPr lang="en-US" sz="1100" b="1" err="1">
                <a:solidFill>
                  <a:schemeClr val="tx1"/>
                </a:solidFill>
                <a:latin typeface="Inter Medium"/>
                <a:ea typeface="Inter Medium"/>
                <a:cs typeface="Fraunces"/>
                <a:sym typeface="Fraunces"/>
              </a:rPr>
              <a:t>Descobrir</a:t>
            </a:r>
            <a:endParaRPr lang="en-US" sz="1100">
              <a:solidFill>
                <a:schemeClr val="tx1"/>
              </a:solidFill>
              <a:latin typeface="Inter Medium"/>
              <a:ea typeface="Inter Medium"/>
            </a:endParaRPr>
          </a:p>
        </p:txBody>
      </p:sp>
      <p:sp>
        <p:nvSpPr>
          <p:cNvPr id="318" name="Google Shape;318;p30"/>
          <p:cNvSpPr/>
          <p:nvPr/>
        </p:nvSpPr>
        <p:spPr>
          <a:xfrm>
            <a:off x="380435" y="1819870"/>
            <a:ext cx="2921273" cy="438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buClr>
                <a:srgbClr val="405449"/>
              </a:buClr>
              <a:buSzPts val="1150"/>
            </a:pP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Informació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personalitzada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sobre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l’estat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 de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l’edifici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 i les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opcions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 de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rehabilitació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 a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través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 d’un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xatbot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sym typeface="Nobile"/>
              </a:rPr>
              <a:t>.  </a:t>
            </a:r>
            <a:endParaRPr sz="1000">
              <a:latin typeface="Inter Medium" panose="020B0604020202020204" charset="0"/>
              <a:ea typeface="Inter Medium" panose="020B0604020202020204" charset="0"/>
            </a:endParaRPr>
          </a:p>
        </p:txBody>
      </p:sp>
      <p:sp>
        <p:nvSpPr>
          <p:cNvPr id="321" name="Google Shape;321;p30"/>
          <p:cNvSpPr/>
          <p:nvPr/>
        </p:nvSpPr>
        <p:spPr>
          <a:xfrm>
            <a:off x="5659338" y="1622450"/>
            <a:ext cx="1141735" cy="49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25000"/>
              </a:lnSpc>
              <a:buClr>
                <a:srgbClr val="405449"/>
              </a:buClr>
              <a:buSzPts val="1400"/>
            </a:pPr>
            <a:r>
              <a:rPr lang="en-US" sz="1100" b="1">
                <a:solidFill>
                  <a:schemeClr val="tx1"/>
                </a:solidFill>
                <a:latin typeface="Inter Medium"/>
                <a:ea typeface="Inter Medium"/>
                <a:cs typeface="Fraunces"/>
                <a:sym typeface="Fraunces"/>
              </a:rPr>
              <a:t>2. </a:t>
            </a:r>
            <a:r>
              <a:rPr lang="en-US" sz="1100" b="1" err="1">
                <a:solidFill>
                  <a:schemeClr val="tx1"/>
                </a:solidFill>
                <a:latin typeface="Inter Medium"/>
                <a:ea typeface="Inter Medium"/>
                <a:cs typeface="Fraunces"/>
                <a:sym typeface="Fraunces"/>
              </a:rPr>
              <a:t>Finançar</a:t>
            </a:r>
            <a:endParaRPr lang="en-US" sz="1100">
              <a:solidFill>
                <a:schemeClr val="tx1"/>
              </a:solidFill>
              <a:latin typeface="Inter Medium"/>
              <a:ea typeface="Inter Medium"/>
            </a:endParaRPr>
          </a:p>
        </p:txBody>
      </p:sp>
      <p:sp>
        <p:nvSpPr>
          <p:cNvPr id="322" name="Google Shape;322;p30"/>
          <p:cNvSpPr/>
          <p:nvPr/>
        </p:nvSpPr>
        <p:spPr>
          <a:xfrm>
            <a:off x="5659338" y="1819870"/>
            <a:ext cx="3281462" cy="438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05449"/>
              </a:buClr>
              <a:buSzPts val="1150"/>
            </a:pP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Opcions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de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finançament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combinat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adaptades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a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cada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situació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: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subvencions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públiques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,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préstecs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bonificats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,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aliances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públic-privades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. </a:t>
            </a:r>
            <a:endParaRPr sz="1000">
              <a:latin typeface="Inter Medium" panose="020B0604020202020204" charset="0"/>
              <a:ea typeface="Inter Medium" panose="020B0604020202020204" charset="0"/>
            </a:endParaRPr>
          </a:p>
        </p:txBody>
      </p:sp>
      <p:sp>
        <p:nvSpPr>
          <p:cNvPr id="325" name="Google Shape;325;p30"/>
          <p:cNvSpPr/>
          <p:nvPr/>
        </p:nvSpPr>
        <p:spPr>
          <a:xfrm>
            <a:off x="5666423" y="2643918"/>
            <a:ext cx="1141735" cy="14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25000"/>
              </a:lnSpc>
              <a:buClr>
                <a:srgbClr val="405449"/>
              </a:buClr>
              <a:buSzPts val="1400"/>
            </a:pPr>
            <a:r>
              <a:rPr lang="en-US" sz="1100" b="1">
                <a:solidFill>
                  <a:schemeClr val="tx1"/>
                </a:solidFill>
                <a:latin typeface="Inter Medium"/>
                <a:ea typeface="Inter Medium"/>
                <a:cs typeface="Fraunces"/>
                <a:sym typeface="Fraunces"/>
              </a:rPr>
              <a:t>3. </a:t>
            </a:r>
            <a:r>
              <a:rPr lang="en-US" sz="1100" b="1" err="1">
                <a:solidFill>
                  <a:schemeClr val="tx1"/>
                </a:solidFill>
                <a:latin typeface="Inter Medium"/>
                <a:ea typeface="Inter Medium"/>
                <a:cs typeface="Fraunces"/>
                <a:sym typeface="Fraunces"/>
              </a:rPr>
              <a:t>Decidir</a:t>
            </a:r>
            <a:endParaRPr sz="1100">
              <a:solidFill>
                <a:schemeClr val="tx1"/>
              </a:solidFill>
              <a:latin typeface="Inter Medium"/>
              <a:ea typeface="Inter Medium"/>
            </a:endParaRPr>
          </a:p>
        </p:txBody>
      </p:sp>
      <p:sp>
        <p:nvSpPr>
          <p:cNvPr id="326" name="Google Shape;326;p30"/>
          <p:cNvSpPr/>
          <p:nvPr/>
        </p:nvSpPr>
        <p:spPr>
          <a:xfrm>
            <a:off x="5666423" y="2888616"/>
            <a:ext cx="2829967" cy="438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05449"/>
              </a:buClr>
              <a:buSzPts val="1150"/>
            </a:pP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Connexió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amb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eines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pre-existent per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facilitar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la presa de decisions de les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comunitats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amb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informació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bàsica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del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procés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. </a:t>
            </a:r>
            <a:endParaRPr sz="1000">
              <a:latin typeface="Inter Medium" panose="020B0604020202020204" charset="0"/>
              <a:ea typeface="Inter Medium" panose="020B0604020202020204" charset="0"/>
            </a:endParaRPr>
          </a:p>
        </p:txBody>
      </p:sp>
      <p:sp>
        <p:nvSpPr>
          <p:cNvPr id="329" name="Google Shape;329;p30"/>
          <p:cNvSpPr/>
          <p:nvPr/>
        </p:nvSpPr>
        <p:spPr>
          <a:xfrm>
            <a:off x="5659338" y="3680624"/>
            <a:ext cx="1141735" cy="14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25000"/>
              </a:lnSpc>
              <a:buClr>
                <a:srgbClr val="405449"/>
              </a:buClr>
              <a:buSzPts val="1400"/>
            </a:pPr>
            <a:r>
              <a:rPr lang="en-US" sz="1100" b="1">
                <a:solidFill>
                  <a:schemeClr val="tx1"/>
                </a:solidFill>
                <a:latin typeface="Inter Medium"/>
                <a:ea typeface="Inter Medium"/>
                <a:cs typeface="Fraunces"/>
                <a:sym typeface="Fraunces"/>
              </a:rPr>
              <a:t>4. </a:t>
            </a:r>
            <a:r>
              <a:rPr lang="en-US" sz="1100" b="1" err="1">
                <a:solidFill>
                  <a:schemeClr val="tx1"/>
                </a:solidFill>
                <a:latin typeface="Inter Medium"/>
                <a:ea typeface="Inter Medium"/>
                <a:cs typeface="Fraunces"/>
                <a:sym typeface="Fraunces"/>
              </a:rPr>
              <a:t>Aprovar</a:t>
            </a:r>
            <a:endParaRPr lang="en-US" sz="1100">
              <a:solidFill>
                <a:schemeClr val="tx1"/>
              </a:solidFill>
              <a:latin typeface="Inter Medium"/>
              <a:ea typeface="Inter Medium"/>
            </a:endParaRPr>
          </a:p>
        </p:txBody>
      </p:sp>
      <p:sp>
        <p:nvSpPr>
          <p:cNvPr id="330" name="Google Shape;330;p30"/>
          <p:cNvSpPr/>
          <p:nvPr/>
        </p:nvSpPr>
        <p:spPr>
          <a:xfrm>
            <a:off x="5659338" y="3878044"/>
            <a:ext cx="2921348" cy="438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405449"/>
              </a:buClr>
              <a:buSzPts val="1150"/>
            </a:pP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Permisos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simplificats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amb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tramitació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agilitzada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.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Transpariència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i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suport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durant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el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procés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administratiu</a:t>
            </a:r>
            <a:r>
              <a:rPr lang="en-US" sz="75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.</a:t>
            </a:r>
            <a:endParaRPr sz="750"/>
          </a:p>
        </p:txBody>
      </p:sp>
      <p:sp>
        <p:nvSpPr>
          <p:cNvPr id="333" name="Google Shape;333;p30"/>
          <p:cNvSpPr/>
          <p:nvPr/>
        </p:nvSpPr>
        <p:spPr>
          <a:xfrm>
            <a:off x="2159973" y="3716819"/>
            <a:ext cx="1141735" cy="14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lnSpc>
                <a:spcPct val="125000"/>
              </a:lnSpc>
              <a:buClr>
                <a:srgbClr val="405449"/>
              </a:buClr>
              <a:buSzPts val="1400"/>
            </a:pPr>
            <a:r>
              <a:rPr lang="en-US" sz="1100" b="1">
                <a:solidFill>
                  <a:schemeClr val="tx1"/>
                </a:solidFill>
                <a:latin typeface="Inter Medium"/>
                <a:ea typeface="Inter Medium"/>
                <a:cs typeface="Fraunces"/>
                <a:sym typeface="Fraunces"/>
              </a:rPr>
              <a:t>5. </a:t>
            </a:r>
            <a:r>
              <a:rPr lang="en-US" sz="1100" b="1" err="1">
                <a:solidFill>
                  <a:schemeClr val="tx1"/>
                </a:solidFill>
                <a:latin typeface="Inter Medium"/>
                <a:ea typeface="Inter Medium"/>
                <a:cs typeface="Fraunces"/>
                <a:sym typeface="Fraunces"/>
              </a:rPr>
              <a:t>Executa</a:t>
            </a:r>
            <a:r>
              <a:rPr lang="en-US" sz="1100" b="1" err="1">
                <a:solidFill>
                  <a:srgbClr val="405449"/>
                </a:solidFill>
                <a:latin typeface="Inter Medium"/>
                <a:ea typeface="Inter Medium"/>
                <a:cs typeface="Fraunces"/>
                <a:sym typeface="Fraunces"/>
              </a:rPr>
              <a:t>r</a:t>
            </a:r>
            <a:endParaRPr sz="1100">
              <a:latin typeface="Inter Medium"/>
              <a:ea typeface="Inter Medium"/>
            </a:endParaRPr>
          </a:p>
        </p:txBody>
      </p:sp>
      <p:sp>
        <p:nvSpPr>
          <p:cNvPr id="334" name="Google Shape;334;p30"/>
          <p:cNvSpPr/>
          <p:nvPr/>
        </p:nvSpPr>
        <p:spPr>
          <a:xfrm>
            <a:off x="380435" y="3914239"/>
            <a:ext cx="2921273" cy="438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buClr>
                <a:srgbClr val="405449"/>
              </a:buClr>
              <a:buSzPts val="1150"/>
            </a:pP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Seguiment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del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procés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de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rehabilitació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a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través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de la Plataforma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amb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transparència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I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traçabiltat</a:t>
            </a:r>
            <a:r>
              <a:rPr lang="en-US" sz="750" err="1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t</a:t>
            </a:r>
            <a:r>
              <a:rPr lang="en-US" sz="719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.</a:t>
            </a:r>
            <a:endParaRPr sz="719"/>
          </a:p>
        </p:txBody>
      </p:sp>
      <p:sp>
        <p:nvSpPr>
          <p:cNvPr id="337" name="Google Shape;337;p30"/>
          <p:cNvSpPr/>
          <p:nvPr/>
        </p:nvSpPr>
        <p:spPr>
          <a:xfrm>
            <a:off x="2068592" y="2715355"/>
            <a:ext cx="1141735" cy="14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lnSpc>
                <a:spcPct val="125000"/>
              </a:lnSpc>
              <a:buClr>
                <a:srgbClr val="405449"/>
              </a:buClr>
              <a:buSzPts val="1400"/>
            </a:pPr>
            <a:r>
              <a:rPr lang="en-US" sz="1100" b="1">
                <a:solidFill>
                  <a:schemeClr val="tx1"/>
                </a:solidFill>
                <a:latin typeface="Inter Medium"/>
                <a:ea typeface="Inter Medium"/>
                <a:cs typeface="Fraunces"/>
                <a:sym typeface="Fraunces"/>
              </a:rPr>
              <a:t>6. </a:t>
            </a:r>
            <a:r>
              <a:rPr lang="en-US" sz="1100" b="1" err="1">
                <a:solidFill>
                  <a:schemeClr val="tx1"/>
                </a:solidFill>
                <a:latin typeface="Inter Medium"/>
                <a:ea typeface="Inter Medium"/>
                <a:cs typeface="Fraunces"/>
                <a:sym typeface="Fraunces"/>
              </a:rPr>
              <a:t>Monitoritzar</a:t>
            </a:r>
            <a:endParaRPr lang="en-US" sz="1100">
              <a:solidFill>
                <a:schemeClr val="tx1"/>
              </a:solidFill>
              <a:latin typeface="Inter Medium"/>
              <a:ea typeface="Inter Medium"/>
            </a:endParaRPr>
          </a:p>
        </p:txBody>
      </p:sp>
      <p:sp>
        <p:nvSpPr>
          <p:cNvPr id="338" name="Google Shape;338;p30"/>
          <p:cNvSpPr/>
          <p:nvPr/>
        </p:nvSpPr>
        <p:spPr>
          <a:xfrm>
            <a:off x="380434" y="2912775"/>
            <a:ext cx="2829893" cy="438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buClr>
                <a:srgbClr val="405449"/>
              </a:buClr>
              <a:buSzPts val="1150"/>
            </a:pP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Seguiment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del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nombre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I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titpus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de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rehabilitacions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realitzades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.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Aportació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d’indicadors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 de </a:t>
            </a:r>
            <a:r>
              <a:rPr lang="en-US" sz="1000" err="1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resultats</a:t>
            </a:r>
            <a:r>
              <a:rPr lang="en-US" sz="1000">
                <a:solidFill>
                  <a:srgbClr val="405449"/>
                </a:solidFill>
                <a:latin typeface="Inter Medium" panose="020B0604020202020204" charset="0"/>
                <a:ea typeface="Inter Medium" panose="020B0604020202020204" charset="0"/>
                <a:cs typeface="Nobile"/>
                <a:sym typeface="Nobile"/>
              </a:rPr>
              <a:t>.</a:t>
            </a:r>
            <a:r>
              <a:rPr lang="en-US" sz="750">
                <a:solidFill>
                  <a:srgbClr val="405449"/>
                </a:solidFill>
                <a:latin typeface="Nobile"/>
                <a:ea typeface="Nobile"/>
                <a:cs typeface="Nobile"/>
                <a:sym typeface="Nobile"/>
              </a:rPr>
              <a:t>. </a:t>
            </a:r>
            <a:endParaRPr sz="750"/>
          </a:p>
        </p:txBody>
      </p:sp>
      <p:grpSp>
        <p:nvGrpSpPr>
          <p:cNvPr id="2" name="Agrupa 1"/>
          <p:cNvGrpSpPr/>
          <p:nvPr/>
        </p:nvGrpSpPr>
        <p:grpSpPr>
          <a:xfrm>
            <a:off x="3370287" y="1808597"/>
            <a:ext cx="2162914" cy="2159779"/>
            <a:chOff x="3454107" y="1587617"/>
            <a:chExt cx="2162914" cy="2159779"/>
          </a:xfrm>
        </p:grpSpPr>
        <p:grpSp>
          <p:nvGrpSpPr>
            <p:cNvPr id="38" name="Agrupa 37"/>
            <p:cNvGrpSpPr/>
            <p:nvPr/>
          </p:nvGrpSpPr>
          <p:grpSpPr>
            <a:xfrm>
              <a:off x="3454107" y="1587617"/>
              <a:ext cx="2162914" cy="2159779"/>
              <a:chOff x="1791963" y="1440707"/>
              <a:chExt cx="2162914" cy="2159779"/>
            </a:xfrm>
          </p:grpSpPr>
          <p:pic>
            <p:nvPicPr>
              <p:cNvPr id="39" name="Google Shape;339;p30" descr="preencoded.png"/>
              <p:cNvPicPr preferRelativeResize="0"/>
              <p:nvPr/>
            </p:nvPicPr>
            <p:blipFill rotWithShape="1">
              <a:blip r:embed="rId3">
                <a:alphaModFix/>
                <a:duotone>
                  <a:prstClr val="black"/>
                  <a:srgbClr val="E83533">
                    <a:tint val="45000"/>
                    <a:satMod val="400000"/>
                  </a:srgbClr>
                </a:duotone>
              </a:blip>
              <a:srcRect/>
              <a:stretch/>
            </p:blipFill>
            <p:spPr>
              <a:xfrm>
                <a:off x="1810338" y="1450592"/>
                <a:ext cx="2144539" cy="21445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" name="Google Shape;339;p30" descr="preencoded.png"/>
              <p:cNvPicPr preferRelativeResize="0"/>
              <p:nvPr/>
            </p:nvPicPr>
            <p:blipFill rotWithShape="1">
              <a:blip r:embed="rId3">
                <a:alphaModFix/>
                <a:duotone>
                  <a:prstClr val="black"/>
                  <a:srgbClr val="E83533">
                    <a:tint val="45000"/>
                    <a:satMod val="400000"/>
                  </a:srgbClr>
                </a:duotone>
              </a:blip>
              <a:srcRect/>
              <a:stretch/>
            </p:blipFill>
            <p:spPr>
              <a:xfrm rot="-3600000">
                <a:off x="1807203" y="1440707"/>
                <a:ext cx="2144539" cy="21445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" name="Google Shape;339;p30" descr="preencoded.png"/>
              <p:cNvPicPr preferRelativeResize="0"/>
              <p:nvPr/>
            </p:nvPicPr>
            <p:blipFill rotWithShape="1">
              <a:blip r:embed="rId3">
                <a:alphaModFix/>
                <a:duotone>
                  <a:prstClr val="black"/>
                  <a:srgbClr val="E83533">
                    <a:tint val="45000"/>
                    <a:satMod val="400000"/>
                  </a:srgbClr>
                </a:duotone>
              </a:blip>
              <a:srcRect/>
              <a:stretch/>
            </p:blipFill>
            <p:spPr>
              <a:xfrm rot="-7200000">
                <a:off x="1799583" y="1440707"/>
                <a:ext cx="2144539" cy="21445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2" name="Google Shape;339;p30" descr="preencoded.png"/>
              <p:cNvPicPr preferRelativeResize="0"/>
              <p:nvPr/>
            </p:nvPicPr>
            <p:blipFill rotWithShape="1">
              <a:blip r:embed="rId3">
                <a:alphaModFix/>
                <a:duotone>
                  <a:prstClr val="black"/>
                  <a:srgbClr val="E83533">
                    <a:tint val="45000"/>
                    <a:satMod val="400000"/>
                  </a:srgbClr>
                </a:duotone>
              </a:blip>
              <a:srcRect/>
              <a:stretch/>
            </p:blipFill>
            <p:spPr>
              <a:xfrm rot="-10800000">
                <a:off x="1791963" y="1448327"/>
                <a:ext cx="2144539" cy="21445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" name="Google Shape;339;p30" descr="preencoded.png"/>
              <p:cNvPicPr preferRelativeResize="0"/>
              <p:nvPr/>
            </p:nvPicPr>
            <p:blipFill rotWithShape="1">
              <a:blip r:embed="rId3">
                <a:alphaModFix/>
                <a:duotone>
                  <a:prstClr val="black"/>
                  <a:srgbClr val="E83533">
                    <a:tint val="45000"/>
                    <a:satMod val="400000"/>
                  </a:srgbClr>
                </a:duotone>
              </a:blip>
              <a:srcRect/>
              <a:stretch/>
            </p:blipFill>
            <p:spPr>
              <a:xfrm rot="-14400000">
                <a:off x="1799583" y="1455947"/>
                <a:ext cx="2144539" cy="21445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4" name="Google Shape;339;p30" descr="preencoded.png"/>
              <p:cNvPicPr preferRelativeResize="0"/>
              <p:nvPr/>
            </p:nvPicPr>
            <p:blipFill rotWithShape="1">
              <a:blip r:embed="rId3">
                <a:alphaModFix/>
                <a:duotone>
                  <a:prstClr val="black"/>
                  <a:srgbClr val="E83533">
                    <a:tint val="45000"/>
                    <a:satMod val="400000"/>
                  </a:srgbClr>
                </a:duotone>
              </a:blip>
              <a:srcRect/>
              <a:stretch/>
            </p:blipFill>
            <p:spPr>
              <a:xfrm rot="-18000000">
                <a:off x="1807203" y="1455947"/>
                <a:ext cx="2144539" cy="214453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20" name="Google Shape;320;p30" descr="preencoded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245695" y="1892454"/>
              <a:ext cx="136624" cy="1707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4" name="Google Shape;324;p30" descr="preencoded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985073" y="2021488"/>
              <a:ext cx="136624" cy="1707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p30" descr="preencoded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242992" y="2726338"/>
              <a:ext cx="136624" cy="1707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2" name="Google Shape;332;p30" descr="preencoded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761533" y="3302154"/>
              <a:ext cx="136624" cy="1707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6" name="Google Shape;336;p30" descr="preencoded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022155" y="3173120"/>
              <a:ext cx="136624" cy="1707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0" name="Google Shape;340;p30" descr="preencoded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764236" y="2468270"/>
              <a:ext cx="136624" cy="1707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Google Shape;113;p19">
            <a:extLst>
              <a:ext uri="{FF2B5EF4-FFF2-40B4-BE49-F238E27FC236}">
                <a16:creationId xmlns:a16="http://schemas.microsoft.com/office/drawing/2014/main" id="{0824C35F-A546-3BD7-AFDC-2CBA3AE5CD47}"/>
              </a:ext>
            </a:extLst>
          </p:cNvPr>
          <p:cNvSpPr/>
          <p:nvPr/>
        </p:nvSpPr>
        <p:spPr>
          <a:xfrm>
            <a:off x="-14393" y="0"/>
            <a:ext cx="9154500" cy="684239"/>
          </a:xfrm>
          <a:prstGeom prst="rect">
            <a:avLst/>
          </a:prstGeom>
          <a:solidFill>
            <a:srgbClr val="E835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83533"/>
              </a:solidFill>
            </a:endParaRPr>
          </a:p>
        </p:txBody>
      </p:sp>
      <p:sp>
        <p:nvSpPr>
          <p:cNvPr id="5" name="Google Shape;114;p19">
            <a:extLst>
              <a:ext uri="{FF2B5EF4-FFF2-40B4-BE49-F238E27FC236}">
                <a16:creationId xmlns:a16="http://schemas.microsoft.com/office/drawing/2014/main" id="{B7A2F32B-FA59-BF9B-ED8E-31CC94305BDF}"/>
              </a:ext>
            </a:extLst>
          </p:cNvPr>
          <p:cNvSpPr/>
          <p:nvPr/>
        </p:nvSpPr>
        <p:spPr>
          <a:xfrm>
            <a:off x="1047750" y="127950"/>
            <a:ext cx="704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ca-ES" sz="3000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</a:rPr>
              <a:t>Principis RaaS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3531FA56-CDC0-208D-B613-9911ED8EC0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2447" y="145582"/>
            <a:ext cx="324820" cy="41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792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1"/>
          <p:cNvSpPr/>
          <p:nvPr/>
        </p:nvSpPr>
        <p:spPr>
          <a:xfrm>
            <a:off x="335555" y="964245"/>
            <a:ext cx="3116578" cy="793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1100" dirty="0" err="1">
                <a:solidFill>
                  <a:schemeClr val="tx1"/>
                </a:solidFill>
                <a:latin typeface="Segoe UI"/>
                <a:ea typeface="Inter Medium"/>
                <a:cs typeface="Segoe UI"/>
                <a:sym typeface="Nobile"/>
              </a:rPr>
              <a:t>R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eHabita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és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una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plataforma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integral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que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acompanya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les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comunitats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de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propietaris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durant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tot el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procés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de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rehabilitació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,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centralitzant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la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informació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tècnica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dels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edificis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, les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estimacions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de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costos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, les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opcions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de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finançament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, la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gestió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documental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i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el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seguiment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dels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tràmits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. </a:t>
            </a:r>
            <a:endParaRPr lang="en-US" dirty="0">
              <a:solidFill>
                <a:schemeClr val="tx1"/>
              </a:solidFill>
              <a:latin typeface="Inter Medium"/>
              <a:ea typeface="Inter Medium"/>
            </a:endParaRPr>
          </a:p>
          <a:p>
            <a:endParaRPr lang="en-US" sz="1100">
              <a:solidFill>
                <a:schemeClr val="tx1"/>
              </a:solidFill>
              <a:latin typeface="Inter Medium"/>
              <a:ea typeface="Inter Medium"/>
              <a:cs typeface="Segoe UI"/>
            </a:endParaRPr>
          </a:p>
          <a:p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El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servei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es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complementa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amb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assistència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digital (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xatbot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)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i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atenció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presencial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per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facilitar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la presa de decisions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i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reduir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les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barreres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tècniques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,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financeres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,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administratives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i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socials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associades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a la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renovació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 dels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edificis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Segoe UI"/>
                <a:sym typeface="Nobile"/>
              </a:rPr>
              <a:t>.</a:t>
            </a:r>
            <a:endParaRPr lang="en-US" dirty="0">
              <a:solidFill>
                <a:schemeClr val="tx1"/>
              </a:solidFill>
              <a:latin typeface="Inter Medium"/>
              <a:ea typeface="Inter Medium"/>
            </a:endParaRPr>
          </a:p>
          <a:p>
            <a:endParaRPr lang="en-US" sz="1100">
              <a:solidFill>
                <a:schemeClr val="tx1"/>
              </a:solidFill>
              <a:latin typeface="Inter Medium"/>
              <a:ea typeface="Inter Medium"/>
              <a:cs typeface="Segoe UI"/>
            </a:endParaRPr>
          </a:p>
          <a:p>
            <a:pPr>
              <a:lnSpc>
                <a:spcPct val="114000"/>
              </a:lnSpc>
              <a:buClr>
                <a:srgbClr val="405449"/>
              </a:buClr>
              <a:buSzPts val="1550"/>
            </a:pP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Aquesta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 Plataforma pot ser </a:t>
            </a: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emprada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 pels </a:t>
            </a:r>
            <a:r>
              <a:rPr lang="en-US" sz="1100" b="1" dirty="0" err="1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propis</a:t>
            </a:r>
            <a:r>
              <a:rPr lang="en-US" sz="1100" b="1" dirty="0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 </a:t>
            </a:r>
            <a:r>
              <a:rPr lang="en-US" sz="1100" b="1" dirty="0" err="1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usuaris</a:t>
            </a:r>
            <a:r>
              <a:rPr lang="en-US" sz="1100" b="1" dirty="0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 o pels equips </a:t>
            </a:r>
            <a:r>
              <a:rPr lang="en-US" sz="1100" b="1" dirty="0" err="1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tècnics</a:t>
            </a:r>
            <a:r>
              <a:rPr lang="en-US" sz="1100" b="1" dirty="0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 de les </a:t>
            </a:r>
            <a:r>
              <a:rPr lang="en-US" sz="1100" b="1" dirty="0" err="1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oficines</a:t>
            </a:r>
            <a:r>
              <a:rPr lang="en-US" sz="1100" b="1" dirty="0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 de </a:t>
            </a:r>
            <a:r>
              <a:rPr lang="en-US" sz="1100" b="1" dirty="0" err="1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rehabilitació</a:t>
            </a:r>
            <a:r>
              <a:rPr lang="en-US" sz="1100" b="1" dirty="0">
                <a:solidFill>
                  <a:schemeClr val="tx1"/>
                </a:solidFill>
                <a:latin typeface="Inter Medium"/>
                <a:ea typeface="Inter Medium"/>
                <a:cs typeface="Nobile"/>
                <a:sym typeface="Nobile"/>
              </a:rPr>
              <a:t>. </a:t>
            </a:r>
            <a:endParaRPr lang="en-US" sz="1100" dirty="0">
              <a:solidFill>
                <a:schemeClr val="tx1"/>
              </a:solidFill>
              <a:latin typeface="Inter Medium"/>
              <a:ea typeface="Inter Medium"/>
              <a:cs typeface="Nobile"/>
            </a:endParaRPr>
          </a:p>
          <a:p>
            <a:pPr>
              <a:lnSpc>
                <a:spcPct val="114000"/>
              </a:lnSpc>
              <a:buClr>
                <a:srgbClr val="405449"/>
              </a:buClr>
              <a:buSzPts val="1550"/>
            </a:pPr>
            <a:endParaRPr lang="en-US" sz="969">
              <a:solidFill>
                <a:srgbClr val="405449"/>
              </a:solidFill>
              <a:latin typeface="Nobile"/>
              <a:sym typeface="Nobile"/>
            </a:endParaRPr>
          </a:p>
          <a:p>
            <a:pPr>
              <a:lnSpc>
                <a:spcPct val="114000"/>
              </a:lnSpc>
              <a:buClr>
                <a:srgbClr val="405449"/>
              </a:buClr>
              <a:buSzPts val="1550"/>
            </a:pPr>
            <a:r>
              <a:rPr lang="en-US" sz="1100" dirty="0" err="1">
                <a:solidFill>
                  <a:schemeClr val="tx1"/>
                </a:solidFill>
                <a:latin typeface="Inter Medium"/>
                <a:ea typeface="Inter Medium"/>
                <a:sym typeface="Nobile"/>
              </a:rPr>
              <a:t>Enllaç</a:t>
            </a:r>
            <a:r>
              <a:rPr lang="en-US" sz="1100" dirty="0">
                <a:solidFill>
                  <a:schemeClr val="tx1"/>
                </a:solidFill>
                <a:latin typeface="Inter Medium"/>
                <a:ea typeface="Inter Medium"/>
                <a:sym typeface="Nobile"/>
              </a:rPr>
              <a:t> a la Plataforma -</a:t>
            </a:r>
            <a:r>
              <a:rPr lang="en-US" sz="1100" dirty="0">
                <a:solidFill>
                  <a:srgbClr val="405449"/>
                </a:solidFill>
                <a:latin typeface="Inter Medium"/>
                <a:ea typeface="Inter Medium"/>
                <a:sym typeface="Nobile"/>
              </a:rPr>
              <a:t>&gt;  </a:t>
            </a:r>
            <a:r>
              <a:rPr lang="en-US" sz="1100" dirty="0">
                <a:solidFill>
                  <a:srgbClr val="405449"/>
                </a:solidFill>
                <a:ea typeface="Inter Medium"/>
                <a:sym typeface="Nobile"/>
              </a:rPr>
              <a:t>https://rehabita-beta-dychovath-seidor3.vercel.app/</a:t>
            </a:r>
          </a:p>
          <a:p>
            <a:pPr>
              <a:lnSpc>
                <a:spcPct val="114000"/>
              </a:lnSpc>
              <a:buClr>
                <a:srgbClr val="405449"/>
              </a:buClr>
              <a:buSzPts val="1550"/>
            </a:pPr>
            <a:endParaRPr lang="en-US" sz="1100">
              <a:solidFill>
                <a:srgbClr val="405449"/>
              </a:solidFill>
              <a:latin typeface="Inter Medium" panose="020B0604020202020204" charset="0"/>
              <a:ea typeface="Inter Medium" panose="020B0604020202020204" charset="0"/>
              <a:sym typeface="Nobile"/>
            </a:endParaRPr>
          </a:p>
          <a:p>
            <a:pPr>
              <a:lnSpc>
                <a:spcPct val="114000"/>
              </a:lnSpc>
              <a:buClr>
                <a:srgbClr val="405449"/>
              </a:buClr>
              <a:buSzPts val="1550"/>
            </a:pPr>
            <a:endParaRPr sz="969"/>
          </a:p>
        </p:txBody>
      </p:sp>
      <p:pic>
        <p:nvPicPr>
          <p:cNvPr id="3" name="Imagen 2" descr="Un par de personas sentadas alrededor de una mesa con una computadora&#10;&#10;El contenido generado por IA puede ser incorrecto.">
            <a:extLst>
              <a:ext uri="{FF2B5EF4-FFF2-40B4-BE49-F238E27FC236}">
                <a16:creationId xmlns:a16="http://schemas.microsoft.com/office/drawing/2014/main" id="{1C2E3A75-0C37-E8DF-327B-CCCFAD2D34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44" t="17571" r="13807"/>
          <a:stretch/>
        </p:blipFill>
        <p:spPr>
          <a:xfrm>
            <a:off x="3892972" y="684238"/>
            <a:ext cx="5311733" cy="4459261"/>
          </a:xfrm>
          <a:prstGeom prst="rect">
            <a:avLst/>
          </a:prstGeom>
        </p:spPr>
      </p:pic>
      <p:sp>
        <p:nvSpPr>
          <p:cNvPr id="2" name="Google Shape;113;p19">
            <a:extLst>
              <a:ext uri="{FF2B5EF4-FFF2-40B4-BE49-F238E27FC236}">
                <a16:creationId xmlns:a16="http://schemas.microsoft.com/office/drawing/2014/main" id="{17FEF477-7E80-4CB0-7000-F84AED55408B}"/>
              </a:ext>
            </a:extLst>
          </p:cNvPr>
          <p:cNvSpPr/>
          <p:nvPr/>
        </p:nvSpPr>
        <p:spPr>
          <a:xfrm>
            <a:off x="-14393" y="0"/>
            <a:ext cx="9154500" cy="684239"/>
          </a:xfrm>
          <a:prstGeom prst="rect">
            <a:avLst/>
          </a:prstGeom>
          <a:solidFill>
            <a:srgbClr val="E835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83533"/>
              </a:solidFill>
            </a:endParaRPr>
          </a:p>
        </p:txBody>
      </p:sp>
      <p:sp>
        <p:nvSpPr>
          <p:cNvPr id="4" name="Google Shape;114;p19">
            <a:extLst>
              <a:ext uri="{FF2B5EF4-FFF2-40B4-BE49-F238E27FC236}">
                <a16:creationId xmlns:a16="http://schemas.microsoft.com/office/drawing/2014/main" id="{06CFDF68-6DE1-6E87-3100-54E76BEA2120}"/>
              </a:ext>
            </a:extLst>
          </p:cNvPr>
          <p:cNvSpPr/>
          <p:nvPr/>
        </p:nvSpPr>
        <p:spPr>
          <a:xfrm>
            <a:off x="1047750" y="127950"/>
            <a:ext cx="704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3000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  <a:sym typeface="Inter Medium"/>
              </a:rPr>
              <a:t>Plataforma </a:t>
            </a:r>
            <a:r>
              <a:rPr lang="ca-ES" sz="3000" err="1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  <a:sym typeface="Inter Medium"/>
              </a:rPr>
              <a:t>ReHabita</a:t>
            </a:r>
            <a:endParaRPr lang="ca-ES" sz="3000">
              <a:solidFill>
                <a:schemeClr val="tx1">
                  <a:lumMod val="85000"/>
                  <a:lumOff val="15000"/>
                </a:schemeClr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E064E532-C09D-5F01-0A38-6312E8983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2447" y="145582"/>
            <a:ext cx="324820" cy="412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63">
          <a:extLst>
            <a:ext uri="{FF2B5EF4-FFF2-40B4-BE49-F238E27FC236}">
              <a16:creationId xmlns:a16="http://schemas.microsoft.com/office/drawing/2014/main" id="{6A547753-3081-9D64-71D7-C992E339E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>
            <a:extLst>
              <a:ext uri="{FF2B5EF4-FFF2-40B4-BE49-F238E27FC236}">
                <a16:creationId xmlns:a16="http://schemas.microsoft.com/office/drawing/2014/main" id="{C22088D2-8C4A-86E6-139D-9516B3E438F3}"/>
              </a:ext>
            </a:extLst>
          </p:cNvPr>
          <p:cNvSpPr/>
          <p:nvPr/>
        </p:nvSpPr>
        <p:spPr>
          <a:xfrm>
            <a:off x="0" y="-10575"/>
            <a:ext cx="9154500" cy="820500"/>
          </a:xfrm>
          <a:prstGeom prst="rect">
            <a:avLst/>
          </a:prstGeom>
          <a:solidFill>
            <a:srgbClr val="E835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65" name="Google Shape;265;p33">
            <a:extLst>
              <a:ext uri="{FF2B5EF4-FFF2-40B4-BE49-F238E27FC236}">
                <a16:creationId xmlns:a16="http://schemas.microsoft.com/office/drawing/2014/main" id="{BA3B07E1-764B-CA02-FA73-468B3FE2CEF4}"/>
              </a:ext>
            </a:extLst>
          </p:cNvPr>
          <p:cNvSpPr/>
          <p:nvPr/>
        </p:nvSpPr>
        <p:spPr>
          <a:xfrm>
            <a:off x="1047750" y="127950"/>
            <a:ext cx="704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es" sz="3600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  <a:sym typeface="Inter Medium"/>
              </a:rPr>
              <a:t>Cronograma general</a:t>
            </a:r>
            <a:endParaRPr sz="3600">
              <a:solidFill>
                <a:schemeClr val="tx1">
                  <a:lumMod val="85000"/>
                  <a:lumOff val="15000"/>
                </a:schemeClr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347F73C-14AB-1D92-BFD1-ABF4EA964CAA}"/>
              </a:ext>
            </a:extLst>
          </p:cNvPr>
          <p:cNvSpPr/>
          <p:nvPr/>
        </p:nvSpPr>
        <p:spPr>
          <a:xfrm>
            <a:off x="904126" y="2661007"/>
            <a:ext cx="4099389" cy="236305"/>
          </a:xfrm>
          <a:prstGeom prst="rect">
            <a:avLst/>
          </a:prstGeom>
          <a:gradFill flip="none" rotWithShape="1">
            <a:gsLst>
              <a:gs pos="28000">
                <a:srgbClr val="DE032B"/>
              </a:gs>
              <a:gs pos="100000">
                <a:srgbClr val="EEEEEE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CD162EB-118D-09AE-D486-F971603DCE8D}"/>
              </a:ext>
            </a:extLst>
          </p:cNvPr>
          <p:cNvSpPr/>
          <p:nvPr/>
        </p:nvSpPr>
        <p:spPr>
          <a:xfrm>
            <a:off x="4982967" y="2661007"/>
            <a:ext cx="3256907" cy="236305"/>
          </a:xfrm>
          <a:prstGeom prst="rect">
            <a:avLst/>
          </a:prstGeom>
          <a:gradFill flip="none" rotWithShape="1">
            <a:gsLst>
              <a:gs pos="28000">
                <a:srgbClr val="DE032B"/>
              </a:gs>
              <a:gs pos="100000">
                <a:srgbClr val="EEEEEE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Google Shape;259;p32">
            <a:extLst>
              <a:ext uri="{FF2B5EF4-FFF2-40B4-BE49-F238E27FC236}">
                <a16:creationId xmlns:a16="http://schemas.microsoft.com/office/drawing/2014/main" id="{2A19A054-88D9-02D7-32DD-ECEE0D1B5BFF}"/>
              </a:ext>
            </a:extLst>
          </p:cNvPr>
          <p:cNvSpPr/>
          <p:nvPr/>
        </p:nvSpPr>
        <p:spPr>
          <a:xfrm>
            <a:off x="1943976" y="2638226"/>
            <a:ext cx="525682" cy="236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300">
                <a:solidFill>
                  <a:schemeClr val="bg1"/>
                </a:solidFill>
                <a:latin typeface="Inter Medium"/>
                <a:ea typeface="Inter Medium"/>
                <a:cs typeface="Inter Medium"/>
                <a:sym typeface="Inter Medium"/>
              </a:rPr>
              <a:t>2026</a:t>
            </a:r>
            <a:endParaRPr sz="800">
              <a:solidFill>
                <a:schemeClr val="bg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1" name="Google Shape;259;p32">
            <a:extLst>
              <a:ext uri="{FF2B5EF4-FFF2-40B4-BE49-F238E27FC236}">
                <a16:creationId xmlns:a16="http://schemas.microsoft.com/office/drawing/2014/main" id="{5D7B318E-3CBA-15C9-D48E-130D3A69F70F}"/>
              </a:ext>
            </a:extLst>
          </p:cNvPr>
          <p:cNvSpPr/>
          <p:nvPr/>
        </p:nvSpPr>
        <p:spPr>
          <a:xfrm>
            <a:off x="4460792" y="2669278"/>
            <a:ext cx="525682" cy="236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300">
                <a:solidFill>
                  <a:schemeClr val="bg1"/>
                </a:solidFill>
                <a:latin typeface="Inter Medium"/>
                <a:ea typeface="Inter Medium"/>
                <a:cs typeface="Inter Medium"/>
                <a:sym typeface="Inter Medium"/>
              </a:rPr>
              <a:t>2027</a:t>
            </a:r>
            <a:endParaRPr lang="ca-ES" sz="800">
              <a:solidFill>
                <a:schemeClr val="bg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BE100C08-6416-B34C-3D45-050351EEC4D3}"/>
              </a:ext>
            </a:extLst>
          </p:cNvPr>
          <p:cNvCxnSpPr>
            <a:cxnSpLocks/>
          </p:cNvCxnSpPr>
          <p:nvPr/>
        </p:nvCxnSpPr>
        <p:spPr>
          <a:xfrm flipV="1">
            <a:off x="1494756" y="1695691"/>
            <a:ext cx="11068" cy="965316"/>
          </a:xfrm>
          <a:prstGeom prst="line">
            <a:avLst/>
          </a:prstGeom>
          <a:ln w="19050">
            <a:solidFill>
              <a:srgbClr val="DE0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DF3B3380-006B-8EEB-28DE-A947AD213A5F}"/>
              </a:ext>
            </a:extLst>
          </p:cNvPr>
          <p:cNvCxnSpPr>
            <a:cxnSpLocks/>
          </p:cNvCxnSpPr>
          <p:nvPr/>
        </p:nvCxnSpPr>
        <p:spPr>
          <a:xfrm flipV="1">
            <a:off x="2393879" y="2890055"/>
            <a:ext cx="0" cy="889823"/>
          </a:xfrm>
          <a:prstGeom prst="line">
            <a:avLst/>
          </a:prstGeom>
          <a:ln w="19050">
            <a:solidFill>
              <a:srgbClr val="DE0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BDC1CED0-BB26-9C5C-B559-9497A0790D83}"/>
              </a:ext>
            </a:extLst>
          </p:cNvPr>
          <p:cNvCxnSpPr>
            <a:cxnSpLocks/>
            <a:endCxn id="26" idx="4"/>
          </p:cNvCxnSpPr>
          <p:nvPr/>
        </p:nvCxnSpPr>
        <p:spPr>
          <a:xfrm flipV="1">
            <a:off x="3554859" y="1864465"/>
            <a:ext cx="1" cy="796542"/>
          </a:xfrm>
          <a:prstGeom prst="line">
            <a:avLst/>
          </a:prstGeom>
          <a:ln w="19050">
            <a:solidFill>
              <a:srgbClr val="DE0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69A093E8-9108-EEC3-D0B9-8B9181DB6945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4603679" y="2897312"/>
            <a:ext cx="0" cy="826813"/>
          </a:xfrm>
          <a:prstGeom prst="line">
            <a:avLst/>
          </a:prstGeom>
          <a:ln w="19050">
            <a:solidFill>
              <a:srgbClr val="DE0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9FF0335-BA65-CF79-6EA7-7CBC3A31C65C}"/>
              </a:ext>
            </a:extLst>
          </p:cNvPr>
          <p:cNvCxnSpPr>
            <a:cxnSpLocks/>
            <a:endCxn id="32" idx="4"/>
          </p:cNvCxnSpPr>
          <p:nvPr/>
        </p:nvCxnSpPr>
        <p:spPr>
          <a:xfrm flipV="1">
            <a:off x="5640513" y="1864465"/>
            <a:ext cx="1" cy="796541"/>
          </a:xfrm>
          <a:prstGeom prst="line">
            <a:avLst/>
          </a:prstGeom>
          <a:ln w="19050">
            <a:solidFill>
              <a:srgbClr val="DE0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ipse 22">
            <a:extLst>
              <a:ext uri="{FF2B5EF4-FFF2-40B4-BE49-F238E27FC236}">
                <a16:creationId xmlns:a16="http://schemas.microsoft.com/office/drawing/2014/main" id="{76DB03DF-8665-2F76-9CB8-FCB2B51EEAB0}"/>
              </a:ext>
            </a:extLst>
          </p:cNvPr>
          <p:cNvSpPr/>
          <p:nvPr/>
        </p:nvSpPr>
        <p:spPr>
          <a:xfrm>
            <a:off x="2371019" y="3787135"/>
            <a:ext cx="45719" cy="45719"/>
          </a:xfrm>
          <a:prstGeom prst="ellipse">
            <a:avLst/>
          </a:prstGeom>
          <a:solidFill>
            <a:srgbClr val="DE032B"/>
          </a:solidFill>
          <a:ln>
            <a:solidFill>
              <a:srgbClr val="DE03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B080E13D-E1BF-62FC-E5B6-5DD57EA1783D}"/>
              </a:ext>
            </a:extLst>
          </p:cNvPr>
          <p:cNvSpPr/>
          <p:nvPr/>
        </p:nvSpPr>
        <p:spPr>
          <a:xfrm>
            <a:off x="3532000" y="1818746"/>
            <a:ext cx="45719" cy="45719"/>
          </a:xfrm>
          <a:prstGeom prst="ellipse">
            <a:avLst/>
          </a:prstGeom>
          <a:solidFill>
            <a:srgbClr val="E83533"/>
          </a:solidFill>
          <a:ln>
            <a:solidFill>
              <a:srgbClr val="DE03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303DC91E-97F6-064E-83BA-E21C929237F0}"/>
              </a:ext>
            </a:extLst>
          </p:cNvPr>
          <p:cNvSpPr/>
          <p:nvPr/>
        </p:nvSpPr>
        <p:spPr>
          <a:xfrm>
            <a:off x="4580820" y="3764276"/>
            <a:ext cx="45719" cy="45719"/>
          </a:xfrm>
          <a:prstGeom prst="ellipse">
            <a:avLst/>
          </a:prstGeom>
          <a:solidFill>
            <a:srgbClr val="DE032B"/>
          </a:solidFill>
          <a:ln>
            <a:solidFill>
              <a:srgbClr val="DE03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2596BA0C-B892-BEE5-5836-2307421C05FC}"/>
              </a:ext>
            </a:extLst>
          </p:cNvPr>
          <p:cNvSpPr/>
          <p:nvPr/>
        </p:nvSpPr>
        <p:spPr>
          <a:xfrm>
            <a:off x="4540669" y="3724125"/>
            <a:ext cx="126019" cy="126019"/>
          </a:xfrm>
          <a:prstGeom prst="ellipse">
            <a:avLst/>
          </a:prstGeom>
          <a:noFill/>
          <a:ln w="12700">
            <a:solidFill>
              <a:srgbClr val="DE03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DB84118E-AD31-2C9A-4480-BB0C3B04C55D}"/>
              </a:ext>
            </a:extLst>
          </p:cNvPr>
          <p:cNvSpPr/>
          <p:nvPr/>
        </p:nvSpPr>
        <p:spPr>
          <a:xfrm>
            <a:off x="5617654" y="1818746"/>
            <a:ext cx="45719" cy="45719"/>
          </a:xfrm>
          <a:prstGeom prst="ellipse">
            <a:avLst/>
          </a:prstGeom>
          <a:solidFill>
            <a:srgbClr val="E83533"/>
          </a:solidFill>
          <a:ln>
            <a:solidFill>
              <a:srgbClr val="DE03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DC6E8A56-26C7-741B-58D6-889859A98B86}"/>
              </a:ext>
            </a:extLst>
          </p:cNvPr>
          <p:cNvSpPr/>
          <p:nvPr/>
        </p:nvSpPr>
        <p:spPr>
          <a:xfrm>
            <a:off x="6225136" y="3779878"/>
            <a:ext cx="45719" cy="45719"/>
          </a:xfrm>
          <a:prstGeom prst="ellipse">
            <a:avLst/>
          </a:prstGeom>
          <a:solidFill>
            <a:srgbClr val="DE032B"/>
          </a:solidFill>
          <a:ln>
            <a:solidFill>
              <a:srgbClr val="DE03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3C9C7753-6999-610F-914C-2B2B8AC30AF1}"/>
              </a:ext>
            </a:extLst>
          </p:cNvPr>
          <p:cNvCxnSpPr>
            <a:cxnSpLocks/>
            <a:stCxn id="35" idx="4"/>
          </p:cNvCxnSpPr>
          <p:nvPr/>
        </p:nvCxnSpPr>
        <p:spPr>
          <a:xfrm flipH="1" flipV="1">
            <a:off x="6243128" y="2897312"/>
            <a:ext cx="4868" cy="928285"/>
          </a:xfrm>
          <a:prstGeom prst="line">
            <a:avLst/>
          </a:prstGeom>
          <a:ln w="19050">
            <a:solidFill>
              <a:srgbClr val="DE0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Google Shape;255;p32">
            <a:extLst>
              <a:ext uri="{FF2B5EF4-FFF2-40B4-BE49-F238E27FC236}">
                <a16:creationId xmlns:a16="http://schemas.microsoft.com/office/drawing/2014/main" id="{47898056-0805-2A3F-C54F-45C697549E09}"/>
              </a:ext>
            </a:extLst>
          </p:cNvPr>
          <p:cNvSpPr/>
          <p:nvPr/>
        </p:nvSpPr>
        <p:spPr>
          <a:xfrm>
            <a:off x="1569387" y="1842963"/>
            <a:ext cx="1800542" cy="76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marL="0" lvl="0" indent="0">
              <a:buSzPts val="1100"/>
              <a:buFont typeface="Arial"/>
              <a:buNone/>
            </a:pPr>
            <a:r>
              <a:rPr lang="es-ES" sz="800" b="1">
                <a:solidFill>
                  <a:srgbClr val="EB9B9C"/>
                </a:solidFill>
                <a:sym typeface="Inter Medium"/>
              </a:rPr>
              <a:t>Abril-</a:t>
            </a:r>
            <a:r>
              <a:rPr lang="es-ES" sz="800" b="1" err="1">
                <a:solidFill>
                  <a:srgbClr val="EB9B9C"/>
                </a:solidFill>
                <a:sym typeface="Inter Medium"/>
              </a:rPr>
              <a:t>setembre</a:t>
            </a:r>
            <a:r>
              <a:rPr lang="es-ES" sz="800" b="1">
                <a:solidFill>
                  <a:srgbClr val="EB9B9C"/>
                </a:solidFill>
                <a:sym typeface="Inter Medium"/>
              </a:rPr>
              <a:t>:</a:t>
            </a:r>
          </a:p>
          <a:p>
            <a:pPr>
              <a:buSzPts val="1100"/>
            </a:pPr>
            <a:r>
              <a:rPr lang="es-ES" sz="800" err="1">
                <a:solidFill>
                  <a:srgbClr val="EB9B9C"/>
                </a:solidFill>
              </a:rPr>
              <a:t>Planificació</a:t>
            </a:r>
            <a:endParaRPr lang="es-ES" sz="800">
              <a:solidFill>
                <a:srgbClr val="EB9B9C"/>
              </a:solidFill>
            </a:endParaRPr>
          </a:p>
          <a:p>
            <a:pPr>
              <a:buSzPts val="1100"/>
            </a:pPr>
            <a:r>
              <a:rPr lang="es-ES" sz="800" err="1">
                <a:solidFill>
                  <a:srgbClr val="EB9B9C"/>
                </a:solidFill>
              </a:rPr>
              <a:t>Contractació</a:t>
            </a:r>
            <a:r>
              <a:rPr lang="es-ES" sz="800">
                <a:solidFill>
                  <a:srgbClr val="EB9B9C"/>
                </a:solidFill>
              </a:rPr>
              <a:t> pública</a:t>
            </a:r>
          </a:p>
          <a:p>
            <a:pPr>
              <a:buSzPts val="1100"/>
            </a:pPr>
            <a:r>
              <a:rPr lang="es-ES" sz="800" err="1">
                <a:solidFill>
                  <a:srgbClr val="EB9B9C"/>
                </a:solidFill>
              </a:rPr>
              <a:t>Definició</a:t>
            </a:r>
            <a:r>
              <a:rPr lang="es-ES" sz="800">
                <a:solidFill>
                  <a:srgbClr val="EB9B9C"/>
                </a:solidFill>
              </a:rPr>
              <a:t> </a:t>
            </a:r>
            <a:r>
              <a:rPr lang="es-ES" sz="800" err="1">
                <a:solidFill>
                  <a:srgbClr val="EB9B9C"/>
                </a:solidFill>
              </a:rPr>
              <a:t>govenança</a:t>
            </a:r>
            <a:r>
              <a:rPr lang="es-ES" sz="800">
                <a:solidFill>
                  <a:srgbClr val="EB9B9C"/>
                </a:solidFill>
              </a:rPr>
              <a:t> </a:t>
            </a:r>
            <a:r>
              <a:rPr lang="es-ES" sz="800" err="1">
                <a:solidFill>
                  <a:srgbClr val="EB9B9C"/>
                </a:solidFill>
              </a:rPr>
              <a:t>amb</a:t>
            </a:r>
            <a:r>
              <a:rPr lang="es-ES" sz="800">
                <a:solidFill>
                  <a:srgbClr val="EB9B9C"/>
                </a:solidFill>
              </a:rPr>
              <a:t> ecosistema</a:t>
            </a:r>
          </a:p>
          <a:p>
            <a:pPr>
              <a:buSzPts val="1100"/>
            </a:pPr>
            <a:r>
              <a:rPr lang="es-ES" sz="800">
                <a:solidFill>
                  <a:srgbClr val="EB9B9C"/>
                </a:solidFill>
              </a:rPr>
              <a:t>Living </a:t>
            </a:r>
            <a:r>
              <a:rPr lang="es-ES" sz="800" err="1">
                <a:solidFill>
                  <a:srgbClr val="EB9B9C"/>
                </a:solidFill>
              </a:rPr>
              <a:t>lab</a:t>
            </a:r>
            <a:r>
              <a:rPr lang="es-ES" sz="800">
                <a:solidFill>
                  <a:srgbClr val="EB9B9C"/>
                </a:solidFill>
              </a:rPr>
              <a:t> </a:t>
            </a:r>
            <a:r>
              <a:rPr lang="es-ES" sz="800" err="1">
                <a:solidFill>
                  <a:srgbClr val="EB9B9C"/>
                </a:solidFill>
              </a:rPr>
              <a:t>agilització</a:t>
            </a:r>
            <a:r>
              <a:rPr lang="es-ES" sz="800">
                <a:solidFill>
                  <a:srgbClr val="EB9B9C"/>
                </a:solidFill>
              </a:rPr>
              <a:t> administrativa</a:t>
            </a:r>
          </a:p>
          <a:p>
            <a:pPr>
              <a:buSzPts val="1100"/>
            </a:pPr>
            <a:r>
              <a:rPr lang="es-ES" sz="800" err="1">
                <a:solidFill>
                  <a:srgbClr val="EB9B9C"/>
                </a:solidFill>
              </a:rPr>
              <a:t>Co-disseny</a:t>
            </a:r>
            <a:r>
              <a:rPr lang="es-ES" sz="800">
                <a:solidFill>
                  <a:srgbClr val="EB9B9C"/>
                </a:solidFill>
              </a:rPr>
              <a:t> visor de </a:t>
            </a:r>
            <a:r>
              <a:rPr lang="es-ES" sz="800" err="1">
                <a:solidFill>
                  <a:srgbClr val="EB9B9C"/>
                </a:solidFill>
              </a:rPr>
              <a:t>rehabilitació</a:t>
            </a:r>
            <a:r>
              <a:rPr lang="es-ES" sz="800">
                <a:solidFill>
                  <a:srgbClr val="EB9B9C"/>
                </a:solidFill>
              </a:rPr>
              <a:t> </a:t>
            </a:r>
          </a:p>
          <a:p>
            <a:br>
              <a:rPr lang="es-ES" sz="400"/>
            </a:br>
            <a:endParaRPr sz="400">
              <a:solidFill>
                <a:srgbClr val="EB9B9C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0" name="Google Shape;255;p32">
            <a:extLst>
              <a:ext uri="{FF2B5EF4-FFF2-40B4-BE49-F238E27FC236}">
                <a16:creationId xmlns:a16="http://schemas.microsoft.com/office/drawing/2014/main" id="{F25C0DF9-2964-5B25-06BA-298080567141}"/>
              </a:ext>
            </a:extLst>
          </p:cNvPr>
          <p:cNvSpPr/>
          <p:nvPr/>
        </p:nvSpPr>
        <p:spPr>
          <a:xfrm>
            <a:off x="2525250" y="3358714"/>
            <a:ext cx="1378661" cy="790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marL="0" lvl="0" indent="0">
              <a:buSzPts val="1100"/>
              <a:buFont typeface="Arial"/>
              <a:buNone/>
            </a:pPr>
            <a:r>
              <a:rPr lang="es-ES" sz="800" b="1" err="1">
                <a:solidFill>
                  <a:srgbClr val="EB9B9C"/>
                </a:solidFill>
                <a:sym typeface="Inter Medium"/>
              </a:rPr>
              <a:t>Setembre</a:t>
            </a:r>
            <a:r>
              <a:rPr lang="es-ES" sz="800" b="1">
                <a:solidFill>
                  <a:srgbClr val="EB9B9C"/>
                </a:solidFill>
                <a:sym typeface="Inter Medium"/>
              </a:rPr>
              <a:t>- desembre 26</a:t>
            </a:r>
          </a:p>
          <a:p>
            <a:pPr>
              <a:buSzPts val="1100"/>
            </a:pPr>
            <a:r>
              <a:rPr lang="es-ES" sz="800">
                <a:solidFill>
                  <a:srgbClr val="EB9B9C"/>
                </a:solidFill>
              </a:rPr>
              <a:t>Pilot de la </a:t>
            </a:r>
            <a:r>
              <a:rPr lang="es-ES" sz="800" err="1">
                <a:solidFill>
                  <a:srgbClr val="EB9B9C"/>
                </a:solidFill>
              </a:rPr>
              <a:t>usabilitat</a:t>
            </a:r>
            <a:r>
              <a:rPr lang="es-ES" sz="800">
                <a:solidFill>
                  <a:srgbClr val="EB9B9C"/>
                </a:solidFill>
              </a:rPr>
              <a:t> de la </a:t>
            </a:r>
            <a:r>
              <a:rPr lang="es-ES" sz="800" err="1">
                <a:solidFill>
                  <a:srgbClr val="EB9B9C"/>
                </a:solidFill>
              </a:rPr>
              <a:t>versió</a:t>
            </a:r>
            <a:r>
              <a:rPr lang="es-ES" sz="800">
                <a:solidFill>
                  <a:srgbClr val="EB9B9C"/>
                </a:solidFill>
              </a:rPr>
              <a:t> Beta  </a:t>
            </a:r>
          </a:p>
          <a:p>
            <a:pPr>
              <a:buSzPts val="1100"/>
            </a:pPr>
            <a:r>
              <a:rPr lang="es-ES" sz="800" err="1">
                <a:solidFill>
                  <a:srgbClr val="EB9B9C"/>
                </a:solidFill>
              </a:rPr>
              <a:t>Programacio</a:t>
            </a:r>
            <a:r>
              <a:rPr lang="es-ES" sz="800">
                <a:solidFill>
                  <a:srgbClr val="EB9B9C"/>
                </a:solidFill>
              </a:rPr>
              <a:t> de la plataforma</a:t>
            </a:r>
          </a:p>
          <a:p>
            <a:pPr>
              <a:buSzPts val="1100"/>
            </a:pPr>
            <a:r>
              <a:rPr lang="es-ES" sz="800" err="1">
                <a:solidFill>
                  <a:srgbClr val="EB9B9C"/>
                </a:solidFill>
              </a:rPr>
              <a:t>Simplificació</a:t>
            </a:r>
            <a:r>
              <a:rPr lang="es-ES" sz="800">
                <a:solidFill>
                  <a:srgbClr val="EB9B9C"/>
                </a:solidFill>
              </a:rPr>
              <a:t> </a:t>
            </a:r>
            <a:r>
              <a:rPr lang="es-ES" sz="800" err="1">
                <a:solidFill>
                  <a:srgbClr val="EB9B9C"/>
                </a:solidFill>
              </a:rPr>
              <a:t>administrastiva</a:t>
            </a:r>
            <a:r>
              <a:rPr lang="es-ES" sz="800">
                <a:solidFill>
                  <a:srgbClr val="EB9B9C"/>
                </a:solidFill>
              </a:rPr>
              <a:t> </a:t>
            </a:r>
            <a:r>
              <a:rPr lang="es-ES" sz="800" err="1">
                <a:solidFill>
                  <a:srgbClr val="EB9B9C"/>
                </a:solidFill>
              </a:rPr>
              <a:t>subvencións</a:t>
            </a:r>
            <a:r>
              <a:rPr lang="es-ES" sz="800">
                <a:solidFill>
                  <a:srgbClr val="EB9B9C"/>
                </a:solidFill>
              </a:rPr>
              <a:t>.</a:t>
            </a:r>
          </a:p>
          <a:p>
            <a:endParaRPr lang="es-ES" sz="200">
              <a:solidFill>
                <a:srgbClr val="EB9B9C"/>
              </a:solidFill>
            </a:endParaRPr>
          </a:p>
        </p:txBody>
      </p:sp>
      <p:sp>
        <p:nvSpPr>
          <p:cNvPr id="44" name="Google Shape;255;p32">
            <a:extLst>
              <a:ext uri="{FF2B5EF4-FFF2-40B4-BE49-F238E27FC236}">
                <a16:creationId xmlns:a16="http://schemas.microsoft.com/office/drawing/2014/main" id="{ACEF7EF9-1F52-9D7B-D31E-C383211CDEC9}"/>
              </a:ext>
            </a:extLst>
          </p:cNvPr>
          <p:cNvSpPr/>
          <p:nvPr/>
        </p:nvSpPr>
        <p:spPr>
          <a:xfrm>
            <a:off x="4799214" y="3358714"/>
            <a:ext cx="1008464" cy="790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>
              <a:buSzPts val="1100"/>
            </a:pPr>
            <a:r>
              <a:rPr lang="es-ES" sz="800" b="1" err="1">
                <a:solidFill>
                  <a:srgbClr val="EB9B9C"/>
                </a:solidFill>
                <a:sym typeface="Inter Medium"/>
              </a:rPr>
              <a:t>Setembre</a:t>
            </a:r>
            <a:r>
              <a:rPr lang="es-ES" sz="800" b="1">
                <a:solidFill>
                  <a:srgbClr val="EB9B9C"/>
                </a:solidFill>
                <a:sym typeface="Inter Medium"/>
              </a:rPr>
              <a:t>-des 2027:</a:t>
            </a:r>
          </a:p>
          <a:p>
            <a:pPr>
              <a:buSzPts val="1100"/>
            </a:pPr>
            <a:r>
              <a:rPr lang="es-ES" sz="800" err="1">
                <a:solidFill>
                  <a:srgbClr val="EB9B9C"/>
                </a:solidFill>
              </a:rPr>
              <a:t>Incorporació</a:t>
            </a:r>
            <a:r>
              <a:rPr lang="es-ES" sz="800">
                <a:solidFill>
                  <a:srgbClr val="EB9B9C"/>
                </a:solidFill>
              </a:rPr>
              <a:t> de </a:t>
            </a:r>
            <a:r>
              <a:rPr lang="es-ES" sz="800" err="1">
                <a:solidFill>
                  <a:srgbClr val="EB9B9C"/>
                </a:solidFill>
              </a:rPr>
              <a:t>millores</a:t>
            </a:r>
            <a:endParaRPr lang="es-ES" sz="800">
              <a:solidFill>
                <a:srgbClr val="EB9B9C"/>
              </a:solidFill>
            </a:endParaRPr>
          </a:p>
        </p:txBody>
      </p:sp>
      <p:sp>
        <p:nvSpPr>
          <p:cNvPr id="45" name="Google Shape;255;p32">
            <a:extLst>
              <a:ext uri="{FF2B5EF4-FFF2-40B4-BE49-F238E27FC236}">
                <a16:creationId xmlns:a16="http://schemas.microsoft.com/office/drawing/2014/main" id="{AE24FFCD-8C03-6D57-2D55-8B8B526C7EDC}"/>
              </a:ext>
            </a:extLst>
          </p:cNvPr>
          <p:cNvSpPr/>
          <p:nvPr/>
        </p:nvSpPr>
        <p:spPr>
          <a:xfrm>
            <a:off x="3708465" y="1737098"/>
            <a:ext cx="1025899" cy="790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>
              <a:buSzPts val="1100"/>
            </a:pPr>
            <a:r>
              <a:rPr lang="es-ES" sz="800" b="1">
                <a:solidFill>
                  <a:srgbClr val="EB9B9C"/>
                </a:solidFill>
              </a:rPr>
              <a:t>Febrer-desembre 2027</a:t>
            </a:r>
          </a:p>
          <a:p>
            <a:pPr>
              <a:buSzPts val="1100"/>
            </a:pPr>
            <a:r>
              <a:rPr lang="es-ES" sz="800" err="1">
                <a:solidFill>
                  <a:srgbClr val="EB9B9C"/>
                </a:solidFill>
              </a:rPr>
              <a:t>Llançament</a:t>
            </a:r>
            <a:r>
              <a:rPr lang="es-ES" sz="800">
                <a:solidFill>
                  <a:srgbClr val="EB9B9C"/>
                </a:solidFill>
              </a:rPr>
              <a:t> de </a:t>
            </a:r>
            <a:r>
              <a:rPr lang="es-ES" sz="800" err="1">
                <a:solidFill>
                  <a:srgbClr val="EB9B9C"/>
                </a:solidFill>
              </a:rPr>
              <a:t>ReHabita</a:t>
            </a:r>
            <a:r>
              <a:rPr lang="es-ES" sz="800">
                <a:solidFill>
                  <a:srgbClr val="EB9B9C"/>
                </a:solidFill>
              </a:rPr>
              <a:t> </a:t>
            </a:r>
            <a:r>
              <a:rPr lang="es-ES" sz="800" err="1">
                <a:solidFill>
                  <a:srgbClr val="EB9B9C"/>
                </a:solidFill>
              </a:rPr>
              <a:t>amb</a:t>
            </a:r>
            <a:r>
              <a:rPr lang="es-ES" sz="800">
                <a:solidFill>
                  <a:srgbClr val="EB9B9C"/>
                </a:solidFill>
              </a:rPr>
              <a:t> 250 </a:t>
            </a:r>
            <a:r>
              <a:rPr lang="es-ES" sz="800" err="1">
                <a:solidFill>
                  <a:srgbClr val="EB9B9C"/>
                </a:solidFill>
              </a:rPr>
              <a:t>comunitats</a:t>
            </a:r>
            <a:r>
              <a:rPr lang="es-ES" sz="800">
                <a:solidFill>
                  <a:srgbClr val="EB9B9C"/>
                </a:solidFill>
              </a:rPr>
              <a:t> de </a:t>
            </a:r>
            <a:r>
              <a:rPr lang="es-ES" sz="800" err="1">
                <a:solidFill>
                  <a:srgbClr val="EB9B9C"/>
                </a:solidFill>
              </a:rPr>
              <a:t>propietaris</a:t>
            </a:r>
          </a:p>
          <a:p>
            <a:br>
              <a:rPr lang="es-ES" sz="800"/>
            </a:br>
            <a:endParaRPr sz="800">
              <a:solidFill>
                <a:srgbClr val="EB9B9C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9" name="Google Shape;255;p32">
            <a:extLst>
              <a:ext uri="{FF2B5EF4-FFF2-40B4-BE49-F238E27FC236}">
                <a16:creationId xmlns:a16="http://schemas.microsoft.com/office/drawing/2014/main" id="{3392E458-30B3-5320-E86B-ABF48F777544}"/>
              </a:ext>
            </a:extLst>
          </p:cNvPr>
          <p:cNvSpPr/>
          <p:nvPr/>
        </p:nvSpPr>
        <p:spPr>
          <a:xfrm>
            <a:off x="6405041" y="3358714"/>
            <a:ext cx="1378661" cy="790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marL="0" lvl="0" indent="0">
              <a:buSzPts val="1100"/>
              <a:buFont typeface="Arial"/>
              <a:buNone/>
            </a:pPr>
            <a:r>
              <a:rPr lang="es-ES" sz="800" b="1">
                <a:solidFill>
                  <a:srgbClr val="EB9B9C"/>
                </a:solidFill>
                <a:sym typeface="Inter Medium"/>
              </a:rPr>
              <a:t>Abril 2028</a:t>
            </a:r>
          </a:p>
          <a:p>
            <a:pPr marL="0" lvl="0" indent="0">
              <a:buSzPts val="1100"/>
              <a:buFont typeface="Arial"/>
              <a:buNone/>
            </a:pPr>
            <a:r>
              <a:rPr lang="es-ES" sz="800">
                <a:solidFill>
                  <a:srgbClr val="EB9B9C"/>
                </a:solidFill>
                <a:sym typeface="Inter Medium"/>
              </a:rPr>
              <a:t>- </a:t>
            </a:r>
            <a:r>
              <a:rPr lang="es-ES" sz="800" err="1">
                <a:solidFill>
                  <a:srgbClr val="EB9B9C"/>
                </a:solidFill>
                <a:sym typeface="Inter Medium"/>
              </a:rPr>
              <a:t>Finalització</a:t>
            </a:r>
            <a:r>
              <a:rPr lang="es-ES" sz="800">
                <a:solidFill>
                  <a:srgbClr val="EB9B9C"/>
                </a:solidFill>
                <a:sym typeface="Inter Medium"/>
              </a:rPr>
              <a:t> de BMC</a:t>
            </a:r>
            <a:endParaRPr lang="es-ES" sz="800">
              <a:solidFill>
                <a:srgbClr val="EB9B9C"/>
              </a:solidFill>
            </a:endParaRPr>
          </a:p>
        </p:txBody>
      </p:sp>
      <p:sp>
        <p:nvSpPr>
          <p:cNvPr id="52" name="Google Shape;255;p32">
            <a:extLst>
              <a:ext uri="{FF2B5EF4-FFF2-40B4-BE49-F238E27FC236}">
                <a16:creationId xmlns:a16="http://schemas.microsoft.com/office/drawing/2014/main" id="{F0A8A53F-C0B1-30DB-EE42-A4173220F27E}"/>
              </a:ext>
            </a:extLst>
          </p:cNvPr>
          <p:cNvSpPr/>
          <p:nvPr/>
        </p:nvSpPr>
        <p:spPr>
          <a:xfrm>
            <a:off x="5792904" y="1737098"/>
            <a:ext cx="1025899" cy="790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r>
              <a:rPr lang="es-ES" sz="800" b="1" err="1">
                <a:solidFill>
                  <a:srgbClr val="EB9B9C"/>
                </a:solidFill>
              </a:rPr>
              <a:t>Gener</a:t>
            </a:r>
            <a:r>
              <a:rPr lang="es-ES" sz="800" b="1">
                <a:solidFill>
                  <a:srgbClr val="EB9B9C"/>
                </a:solidFill>
              </a:rPr>
              <a:t>-Abril 28: </a:t>
            </a:r>
            <a:br>
              <a:rPr lang="es-ES" sz="800">
                <a:solidFill>
                  <a:srgbClr val="EB9B9C"/>
                </a:solidFill>
              </a:rPr>
            </a:br>
            <a:r>
              <a:rPr lang="es-ES" sz="800">
                <a:solidFill>
                  <a:srgbClr val="EB9B9C"/>
                </a:solidFill>
              </a:rPr>
              <a:t>- </a:t>
            </a:r>
            <a:r>
              <a:rPr lang="es-ES" sz="800" err="1">
                <a:solidFill>
                  <a:srgbClr val="EB9B9C"/>
                </a:solidFill>
              </a:rPr>
              <a:t>Avaluació</a:t>
            </a:r>
            <a:endParaRPr lang="es-ES" sz="800">
              <a:solidFill>
                <a:srgbClr val="EB9B9C"/>
              </a:solidFill>
            </a:endParaRPr>
          </a:p>
          <a:p>
            <a:r>
              <a:rPr lang="es-ES" sz="800">
                <a:solidFill>
                  <a:srgbClr val="EB9B9C"/>
                </a:solidFill>
              </a:rPr>
              <a:t>- </a:t>
            </a:r>
            <a:r>
              <a:rPr lang="es-ES" sz="800" err="1">
                <a:solidFill>
                  <a:srgbClr val="EB9B9C"/>
                </a:solidFill>
              </a:rPr>
              <a:t>Escalabilitat</a:t>
            </a:r>
            <a:endParaRPr lang="es-ES" sz="200">
              <a:solidFill>
                <a:srgbClr val="EB9B9C"/>
              </a:solidFill>
            </a:endParaRPr>
          </a:p>
          <a:p>
            <a:br>
              <a:rPr lang="es-ES" sz="800">
                <a:solidFill>
                  <a:srgbClr val="EB9B9C"/>
                </a:solidFill>
              </a:rPr>
            </a:br>
            <a:endParaRPr sz="800">
              <a:solidFill>
                <a:srgbClr val="EB9B9C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CB4BA53F-1783-3700-737C-047B16406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447" y="179450"/>
            <a:ext cx="324820" cy="412500"/>
          </a:xfrm>
          <a:prstGeom prst="rect">
            <a:avLst/>
          </a:prstGeom>
        </p:spPr>
      </p:pic>
      <p:sp>
        <p:nvSpPr>
          <p:cNvPr id="4" name="Google Shape;259;p32">
            <a:extLst>
              <a:ext uri="{FF2B5EF4-FFF2-40B4-BE49-F238E27FC236}">
                <a16:creationId xmlns:a16="http://schemas.microsoft.com/office/drawing/2014/main" id="{132619C4-ED76-920F-ADFC-E3F2C6011340}"/>
              </a:ext>
            </a:extLst>
          </p:cNvPr>
          <p:cNvSpPr/>
          <p:nvPr/>
        </p:nvSpPr>
        <p:spPr>
          <a:xfrm>
            <a:off x="6507330" y="2653750"/>
            <a:ext cx="525682" cy="236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300">
                <a:solidFill>
                  <a:schemeClr val="bg1"/>
                </a:solidFill>
                <a:latin typeface="Inter Medium"/>
                <a:ea typeface="Inter Medium"/>
                <a:cs typeface="Inter Medium"/>
                <a:sym typeface="Inter Medium"/>
              </a:rPr>
              <a:t>2028</a:t>
            </a:r>
            <a:endParaRPr sz="800">
              <a:solidFill>
                <a:schemeClr val="bg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E782C0D9-FBD5-44F7-B5E1-5D2FB2D0AB73}"/>
              </a:ext>
            </a:extLst>
          </p:cNvPr>
          <p:cNvSpPr/>
          <p:nvPr/>
        </p:nvSpPr>
        <p:spPr>
          <a:xfrm>
            <a:off x="1484596" y="1660562"/>
            <a:ext cx="45719" cy="45719"/>
          </a:xfrm>
          <a:prstGeom prst="ellipse">
            <a:avLst/>
          </a:prstGeom>
          <a:solidFill>
            <a:srgbClr val="E83533"/>
          </a:solidFill>
          <a:ln>
            <a:solidFill>
              <a:srgbClr val="DE03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2884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4"/>
          <p:cNvSpPr/>
          <p:nvPr/>
        </p:nvSpPr>
        <p:spPr>
          <a:xfrm>
            <a:off x="1047750" y="1593450"/>
            <a:ext cx="70485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3800" b="1">
                <a:solidFill>
                  <a:schemeClr val="tx1">
                    <a:lumMod val="85000"/>
                    <a:lumOff val="15000"/>
                  </a:schemeClr>
                </a:solidFill>
                <a:latin typeface="Inter"/>
                <a:ea typeface="Inter"/>
                <a:cs typeface="Inter"/>
                <a:sym typeface="Inter"/>
              </a:rPr>
              <a:t>Gràcies!</a:t>
            </a:r>
            <a:endParaRPr sz="3800" b="1">
              <a:solidFill>
                <a:schemeClr val="tx1">
                  <a:lumMod val="85000"/>
                  <a:lumOff val="15000"/>
                </a:schemeClr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tx1">
                  <a:lumMod val="85000"/>
                  <a:lumOff val="15000"/>
                </a:schemeClr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000">
                <a:solidFill>
                  <a:schemeClr val="tx1">
                    <a:lumMod val="85000"/>
                    <a:lumOff val="15000"/>
                  </a:schemeClr>
                </a:solidFill>
                <a:latin typeface="Inter Medium"/>
                <a:ea typeface="Inter Medium"/>
                <a:cs typeface="Inter Medium"/>
                <a:sym typeface="Inter Medium"/>
              </a:rPr>
              <a:t>www.barcelona.cat</a:t>
            </a:r>
            <a:endParaRPr sz="3600">
              <a:solidFill>
                <a:schemeClr val="tx1">
                  <a:lumMod val="85000"/>
                  <a:lumOff val="15000"/>
                </a:schemeClr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AF5AB6D3-38BB-4D20-BFA5-AB42F0546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4597400"/>
            <a:ext cx="9144000" cy="5461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94018927-F35E-775B-13FB-A3D4D562A2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8005" y="4686300"/>
            <a:ext cx="1828800" cy="368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_Corporativa_PPT_Maig (Ajuntament)" id="{7859EF8B-865E-7F48-A94C-598420FBDBE9}" vid="{A6541F15-40DB-5240-8268-09398919BD12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345a82-88ba-4435-878d-9ebb0b3cc906">
      <Terms xmlns="http://schemas.microsoft.com/office/infopath/2007/PartnerControls"/>
    </lcf76f155ced4ddcb4097134ff3c332f>
    <TaxCatchAll xmlns="7e3cf347-dd32-4b17-bc0a-6cc2362e307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9E64C77FCBB7747B44EFB6CB610999C" ma:contentTypeVersion="12" ma:contentTypeDescription="Crear nuevo documento." ma:contentTypeScope="" ma:versionID="0d228f73f99fa27213318b704df88e31">
  <xsd:schema xmlns:xsd="http://www.w3.org/2001/XMLSchema" xmlns:xs="http://www.w3.org/2001/XMLSchema" xmlns:p="http://schemas.microsoft.com/office/2006/metadata/properties" xmlns:ns2="f4345a82-88ba-4435-878d-9ebb0b3cc906" xmlns:ns3="7e3cf347-dd32-4b17-bc0a-6cc2362e3078" targetNamespace="http://schemas.microsoft.com/office/2006/metadata/properties" ma:root="true" ma:fieldsID="8d679b441e3fa4d8f1674303cc810669" ns2:_="" ns3:_="">
    <xsd:import namespace="f4345a82-88ba-4435-878d-9ebb0b3cc906"/>
    <xsd:import namespace="7e3cf347-dd32-4b17-bc0a-6cc2362e30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45a82-88ba-4435-878d-9ebb0b3cc9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ff00b8cc-7636-423d-af2d-b41e4678f0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3cf347-dd32-4b17-bc0a-6cc2362e307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5a43712-92ce-4963-8e9d-9588c6e4bb45}" ma:internalName="TaxCatchAll" ma:showField="CatchAllData" ma:web="7e3cf347-dd32-4b17-bc0a-6cc2362e30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9C91ED-561E-40C5-BFC4-147B942F9434}">
  <ds:schemaRefs>
    <ds:schemaRef ds:uri="7e3cf347-dd32-4b17-bc0a-6cc2362e3078"/>
    <ds:schemaRef ds:uri="f4345a82-88ba-4435-878d-9ebb0b3cc906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754539E-D59F-4320-B0A0-D189C0359C4D}">
  <ds:schemaRefs>
    <ds:schemaRef ds:uri="7e3cf347-dd32-4b17-bc0a-6cc2362e3078"/>
    <ds:schemaRef ds:uri="f4345a82-88ba-4435-878d-9ebb0b3cc9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D847520-926C-4421-9021-F71B549BD1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Nova_Marca_Plantilla_Corporativa_PPT_Maig (Ajuntament)</Template>
  <TotalTime>0</TotalTime>
  <Words>748</Words>
  <Application>Microsoft Office PowerPoint</Application>
  <PresentationFormat>Presentación en pantalla (16:9)</PresentationFormat>
  <Paragraphs>105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8" baseType="lpstr">
      <vt:lpstr>Inter Medium</vt:lpstr>
      <vt:lpstr>Inter</vt:lpstr>
      <vt:lpstr>Source Sans Pro</vt:lpstr>
      <vt:lpstr>Nobile</vt:lpstr>
      <vt:lpstr>Arial</vt:lpstr>
      <vt:lpstr>Work Sans</vt:lpstr>
      <vt:lpstr>Segoe UI</vt:lpstr>
      <vt:lpstr>Work Sans Medium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IMI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SANMARTI SANCHEZ, EULALIA</dc:creator>
  <cp:lastModifiedBy>Cendón Sierra, Lluisa</cp:lastModifiedBy>
  <cp:revision>12</cp:revision>
  <dcterms:created xsi:type="dcterms:W3CDTF">2025-09-30T06:16:20Z</dcterms:created>
  <dcterms:modified xsi:type="dcterms:W3CDTF">2026-09-22T06:36:02Z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0x01010099E64C77FCBB7747B44EFB6CB610999C</vt:lpwstr>
  </property>
  <property fmtid="{D5CDD505-2E9C-101B-9397-08002B2CF9AE}" pid="3" name="MediaServiceImageTags">
    <vt:lpwstr/>
  </property>
</Properties>
</file>